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9" r:id="rId1"/>
  </p:sldMasterIdLst>
  <p:notesMasterIdLst>
    <p:notesMasterId r:id="rId25"/>
  </p:notesMasterIdLst>
  <p:sldIdLst>
    <p:sldId id="286" r:id="rId2"/>
    <p:sldId id="290" r:id="rId3"/>
    <p:sldId id="261" r:id="rId4"/>
    <p:sldId id="262" r:id="rId5"/>
    <p:sldId id="263" r:id="rId6"/>
    <p:sldId id="266" r:id="rId7"/>
    <p:sldId id="264" r:id="rId8"/>
    <p:sldId id="272" r:id="rId9"/>
    <p:sldId id="267" r:id="rId10"/>
    <p:sldId id="271" r:id="rId11"/>
    <p:sldId id="265" r:id="rId12"/>
    <p:sldId id="288" r:id="rId13"/>
    <p:sldId id="273" r:id="rId14"/>
    <p:sldId id="274" r:id="rId15"/>
    <p:sldId id="275" r:id="rId16"/>
    <p:sldId id="277" r:id="rId17"/>
    <p:sldId id="279" r:id="rId18"/>
    <p:sldId id="278" r:id="rId19"/>
    <p:sldId id="280" r:id="rId20"/>
    <p:sldId id="281" r:id="rId21"/>
    <p:sldId id="287" r:id="rId22"/>
    <p:sldId id="285" r:id="rId23"/>
    <p:sldId id="284"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6602"/>
    <p:restoredTop sz="91465"/>
  </p:normalViewPr>
  <p:slideViewPr>
    <p:cSldViewPr snapToGrid="0" snapToObjects="1">
      <p:cViewPr>
        <p:scale>
          <a:sx n="61" d="100"/>
          <a:sy n="61" d="100"/>
        </p:scale>
        <p:origin x="-88"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spc="0" baseline="0">
                <a:solidFill>
                  <a:sysClr val="windowText" lastClr="000000">
                    <a:lumMod val="65000"/>
                    <a:lumOff val="35000"/>
                  </a:sysClr>
                </a:solidFill>
                <a:latin typeface="+mn-lt"/>
                <a:ea typeface="+mn-ea"/>
                <a:cs typeface="+mn-cs"/>
              </a:defRPr>
            </a:pPr>
            <a:r>
              <a:rPr lang="en-US" sz="1800" b="1" i="0" baseline="0" dirty="0">
                <a:effectLst/>
              </a:rPr>
              <a:t>Percent Migration of HEK293T Cells After Scratch</a:t>
            </a:r>
            <a:endParaRPr lang="en-US" b="1" dirty="0">
              <a:effectLst/>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spc="0" baseline="0">
              <a:solidFill>
                <a:sysClr val="windowText" lastClr="000000">
                  <a:lumMod val="65000"/>
                  <a:lumOff val="35000"/>
                </a:sysClr>
              </a:solidFill>
              <a:latin typeface="+mn-lt"/>
              <a:ea typeface="+mn-ea"/>
              <a:cs typeface="+mn-cs"/>
            </a:defRPr>
          </a:pPr>
          <a:endParaRPr lang="en-US"/>
        </a:p>
      </c:txPr>
    </c:title>
    <c:autoTitleDeleted val="0"/>
    <c:plotArea>
      <c:layout>
        <c:manualLayout>
          <c:layoutTarget val="inner"/>
          <c:xMode val="edge"/>
          <c:yMode val="edge"/>
          <c:x val="0.12279670498244115"/>
          <c:y val="0.18332846083094456"/>
          <c:w val="0.87720329501755889"/>
          <c:h val="0.76829282594527948"/>
        </c:manualLayout>
      </c:layout>
      <c:barChart>
        <c:barDir val="col"/>
        <c:grouping val="clustered"/>
        <c:varyColors val="0"/>
        <c:ser>
          <c:idx val="0"/>
          <c:order val="0"/>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Sheet1!$D$21:$F$21</c:f>
              <c:strCache>
                <c:ptCount val="3"/>
                <c:pt idx="0">
                  <c:v>WT</c:v>
                </c:pt>
                <c:pt idx="1">
                  <c:v>EV</c:v>
                </c:pt>
                <c:pt idx="2">
                  <c:v>PRL-3</c:v>
                </c:pt>
              </c:strCache>
            </c:strRef>
          </c:cat>
          <c:val>
            <c:numRef>
              <c:f>Sheet1!$D$22:$F$22</c:f>
              <c:numCache>
                <c:formatCode>General</c:formatCode>
                <c:ptCount val="3"/>
                <c:pt idx="0">
                  <c:v>11.64</c:v>
                </c:pt>
                <c:pt idx="1">
                  <c:v>16.399999999999999</c:v>
                </c:pt>
                <c:pt idx="2">
                  <c:v>60.46</c:v>
                </c:pt>
              </c:numCache>
            </c:numRef>
          </c:val>
          <c:extLst>
            <c:ext xmlns:c16="http://schemas.microsoft.com/office/drawing/2014/chart" uri="{C3380CC4-5D6E-409C-BE32-E72D297353CC}">
              <c16:uniqueId val="{00000000-78C2-DE4B-8D0D-EB3E93B4C855}"/>
            </c:ext>
          </c:extLst>
        </c:ser>
        <c:dLbls>
          <c:dLblPos val="outEnd"/>
          <c:showLegendKey val="0"/>
          <c:showVal val="1"/>
          <c:showCatName val="0"/>
          <c:showSerName val="0"/>
          <c:showPercent val="0"/>
          <c:showBubbleSize val="0"/>
        </c:dLbls>
        <c:gapWidth val="150"/>
        <c:axId val="829853616"/>
        <c:axId val="830458880"/>
      </c:barChart>
      <c:catAx>
        <c:axId val="829853616"/>
        <c:scaling>
          <c:orientation val="minMax"/>
        </c:scaling>
        <c:delete val="0"/>
        <c:axPos val="b"/>
        <c:numFmt formatCode="General" sourceLinked="1"/>
        <c:majorTickMark val="none"/>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830458880"/>
        <c:crosses val="autoZero"/>
        <c:auto val="1"/>
        <c:lblAlgn val="ctr"/>
        <c:lblOffset val="100"/>
        <c:noMultiLvlLbl val="0"/>
      </c:catAx>
      <c:valAx>
        <c:axId val="830458880"/>
        <c:scaling>
          <c:orientation val="minMax"/>
          <c:max val="100"/>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b="1" dirty="0"/>
                  <a:t>Percent</a:t>
                </a:r>
                <a:r>
                  <a:rPr lang="en-US" sz="1400" b="1" baseline="0" dirty="0"/>
                  <a:t> Migration in Scratch Area</a:t>
                </a:r>
                <a:endParaRPr lang="en-US" sz="1400" b="1" dirty="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29853616"/>
        <c:crosses val="autoZero"/>
        <c:crossBetween val="between"/>
      </c:valAx>
      <c:spPr>
        <a:noFill/>
        <a:ln>
          <a:noFill/>
        </a:ln>
        <a:effectLst/>
      </c:spPr>
    </c:plotArea>
    <c:plotVisOnly val="1"/>
    <c:dispBlanksAs val="gap"/>
    <c:showDLblsOverMax val="0"/>
  </c:chart>
  <c:spPr>
    <a:noFill/>
    <a:ln>
      <a:solidFill>
        <a:schemeClr val="tx1"/>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4F96B4-C2C8-9F44-A921-A8BF4E47D712}" type="datetimeFigureOut">
              <a:rPr lang="en-US" smtClean="0"/>
              <a:t>11/3/21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DFFD41-75E8-EA44-81BD-E78B592D4EFD}" type="slidenum">
              <a:rPr lang="en-US" smtClean="0"/>
              <a:t>‹#›</a:t>
            </a:fld>
            <a:endParaRPr lang="en-US"/>
          </a:p>
        </p:txBody>
      </p:sp>
    </p:spTree>
    <p:extLst>
      <p:ext uri="{BB962C8B-B14F-4D97-AF65-F5344CB8AC3E}">
        <p14:creationId xmlns:p14="http://schemas.microsoft.com/office/powerpoint/2010/main" val="2806264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D291B17-9318-49DB-B28B-6E5994AE9581}" type="datetime1">
              <a:rPr lang="en-US" smtClean="0"/>
              <a:t>11/3/21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1984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2D6473-DF6D-4702-B328-E0DD40540A4E}" type="datetimeFigureOut">
              <a:rPr lang="en-US" dirty="0"/>
              <a:t>11/3/21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52388861"/>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6F7E3A-B166-407D-9866-32884E7D5B37}" type="datetimeFigureOut">
              <a:rPr lang="en-US" dirty="0"/>
              <a:t>11/3/21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64856177"/>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5"/>
        <p:cNvGrpSpPr/>
        <p:nvPr/>
      </p:nvGrpSpPr>
      <p:grpSpPr>
        <a:xfrm>
          <a:off x="0" y="0"/>
          <a:ext cx="0" cy="0"/>
          <a:chOff x="0" y="0"/>
          <a:chExt cx="0" cy="0"/>
        </a:xfrm>
      </p:grpSpPr>
      <p:sp>
        <p:nvSpPr>
          <p:cNvPr id="17" name="Google Shape;17;p3"/>
          <p:cNvSpPr txBox="1">
            <a:spLocks noGrp="1"/>
          </p:cNvSpPr>
          <p:nvPr>
            <p:ph type="ctrTitle"/>
          </p:nvPr>
        </p:nvSpPr>
        <p:spPr>
          <a:xfrm>
            <a:off x="914400" y="2111123"/>
            <a:ext cx="10363200" cy="1546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4800"/>
              <a:buNone/>
              <a:defRPr sz="6400">
                <a:solidFill>
                  <a:schemeClr val="lt1"/>
                </a:solidFill>
              </a:defRPr>
            </a:lvl1pPr>
            <a:lvl2pPr lvl="1" algn="ctr" rtl="0">
              <a:spcBef>
                <a:spcPts val="0"/>
              </a:spcBef>
              <a:spcAft>
                <a:spcPts val="0"/>
              </a:spcAft>
              <a:buClr>
                <a:schemeClr val="lt1"/>
              </a:buClr>
              <a:buSzPts val="4800"/>
              <a:buNone/>
              <a:defRPr sz="6400">
                <a:solidFill>
                  <a:schemeClr val="lt1"/>
                </a:solidFill>
              </a:defRPr>
            </a:lvl2pPr>
            <a:lvl3pPr lvl="2" algn="ctr" rtl="0">
              <a:spcBef>
                <a:spcPts val="0"/>
              </a:spcBef>
              <a:spcAft>
                <a:spcPts val="0"/>
              </a:spcAft>
              <a:buClr>
                <a:schemeClr val="lt1"/>
              </a:buClr>
              <a:buSzPts val="4800"/>
              <a:buNone/>
              <a:defRPr sz="6400">
                <a:solidFill>
                  <a:schemeClr val="lt1"/>
                </a:solidFill>
              </a:defRPr>
            </a:lvl3pPr>
            <a:lvl4pPr lvl="3" algn="ctr" rtl="0">
              <a:spcBef>
                <a:spcPts val="0"/>
              </a:spcBef>
              <a:spcAft>
                <a:spcPts val="0"/>
              </a:spcAft>
              <a:buClr>
                <a:schemeClr val="lt1"/>
              </a:buClr>
              <a:buSzPts val="4800"/>
              <a:buNone/>
              <a:defRPr sz="6400">
                <a:solidFill>
                  <a:schemeClr val="lt1"/>
                </a:solidFill>
              </a:defRPr>
            </a:lvl4pPr>
            <a:lvl5pPr lvl="4" algn="ctr" rtl="0">
              <a:spcBef>
                <a:spcPts val="0"/>
              </a:spcBef>
              <a:spcAft>
                <a:spcPts val="0"/>
              </a:spcAft>
              <a:buClr>
                <a:schemeClr val="lt1"/>
              </a:buClr>
              <a:buSzPts val="4800"/>
              <a:buNone/>
              <a:defRPr sz="6400">
                <a:solidFill>
                  <a:schemeClr val="lt1"/>
                </a:solidFill>
              </a:defRPr>
            </a:lvl5pPr>
            <a:lvl6pPr lvl="5" algn="ctr" rtl="0">
              <a:spcBef>
                <a:spcPts val="0"/>
              </a:spcBef>
              <a:spcAft>
                <a:spcPts val="0"/>
              </a:spcAft>
              <a:buClr>
                <a:schemeClr val="lt1"/>
              </a:buClr>
              <a:buSzPts val="4800"/>
              <a:buNone/>
              <a:defRPr sz="6400">
                <a:solidFill>
                  <a:schemeClr val="lt1"/>
                </a:solidFill>
              </a:defRPr>
            </a:lvl6pPr>
            <a:lvl7pPr lvl="6" algn="ctr" rtl="0">
              <a:spcBef>
                <a:spcPts val="0"/>
              </a:spcBef>
              <a:spcAft>
                <a:spcPts val="0"/>
              </a:spcAft>
              <a:buClr>
                <a:schemeClr val="lt1"/>
              </a:buClr>
              <a:buSzPts val="4800"/>
              <a:buNone/>
              <a:defRPr sz="6400">
                <a:solidFill>
                  <a:schemeClr val="lt1"/>
                </a:solidFill>
              </a:defRPr>
            </a:lvl7pPr>
            <a:lvl8pPr lvl="7" algn="ctr" rtl="0">
              <a:spcBef>
                <a:spcPts val="0"/>
              </a:spcBef>
              <a:spcAft>
                <a:spcPts val="0"/>
              </a:spcAft>
              <a:buClr>
                <a:schemeClr val="lt1"/>
              </a:buClr>
              <a:buSzPts val="4800"/>
              <a:buNone/>
              <a:defRPr sz="6400">
                <a:solidFill>
                  <a:schemeClr val="lt1"/>
                </a:solidFill>
              </a:defRPr>
            </a:lvl8pPr>
            <a:lvl9pPr lvl="8" algn="ctr" rtl="0">
              <a:spcBef>
                <a:spcPts val="0"/>
              </a:spcBef>
              <a:spcAft>
                <a:spcPts val="0"/>
              </a:spcAft>
              <a:buClr>
                <a:schemeClr val="lt1"/>
              </a:buClr>
              <a:buSzPts val="4800"/>
              <a:buNone/>
              <a:defRPr sz="6400">
                <a:solidFill>
                  <a:schemeClr val="lt1"/>
                </a:solidFill>
              </a:defRPr>
            </a:lvl9pPr>
          </a:lstStyle>
          <a:p>
            <a:r>
              <a:rPr lang="en-US"/>
              <a:t>Click to edit Master title style</a:t>
            </a:r>
            <a:endParaRPr/>
          </a:p>
        </p:txBody>
      </p:sp>
      <p:sp>
        <p:nvSpPr>
          <p:cNvPr id="18" name="Google Shape;18;p3"/>
          <p:cNvSpPr txBox="1">
            <a:spLocks noGrp="1"/>
          </p:cNvSpPr>
          <p:nvPr>
            <p:ph type="subTitle" idx="1"/>
          </p:nvPr>
        </p:nvSpPr>
        <p:spPr>
          <a:xfrm>
            <a:off x="914400" y="3786737"/>
            <a:ext cx="10363200" cy="104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2400"/>
              <a:buNone/>
              <a:defRPr sz="3200" b="1">
                <a:solidFill>
                  <a:schemeClr val="lt1"/>
                </a:solidFill>
              </a:defRPr>
            </a:lvl1pPr>
            <a:lvl2pPr lvl="1" algn="ctr" rtl="0">
              <a:spcBef>
                <a:spcPts val="0"/>
              </a:spcBef>
              <a:spcAft>
                <a:spcPts val="0"/>
              </a:spcAft>
              <a:buClr>
                <a:schemeClr val="lt1"/>
              </a:buClr>
              <a:buSzPts val="2400"/>
              <a:buNone/>
              <a:defRPr b="1">
                <a:solidFill>
                  <a:schemeClr val="lt1"/>
                </a:solidFill>
              </a:defRPr>
            </a:lvl2pPr>
            <a:lvl3pPr lvl="2" algn="ctr" rtl="0">
              <a:spcBef>
                <a:spcPts val="0"/>
              </a:spcBef>
              <a:spcAft>
                <a:spcPts val="0"/>
              </a:spcAft>
              <a:buClr>
                <a:schemeClr val="lt1"/>
              </a:buClr>
              <a:buSzPts val="2400"/>
              <a:buNone/>
              <a:defRPr b="1">
                <a:solidFill>
                  <a:schemeClr val="lt1"/>
                </a:solidFill>
              </a:defRPr>
            </a:lvl3pPr>
            <a:lvl4pPr lvl="3" algn="ctr" rtl="0">
              <a:spcBef>
                <a:spcPts val="0"/>
              </a:spcBef>
              <a:spcAft>
                <a:spcPts val="0"/>
              </a:spcAft>
              <a:buClr>
                <a:schemeClr val="lt1"/>
              </a:buClr>
              <a:buSzPts val="2400"/>
              <a:buNone/>
              <a:defRPr sz="3200" b="1">
                <a:solidFill>
                  <a:schemeClr val="lt1"/>
                </a:solidFill>
              </a:defRPr>
            </a:lvl4pPr>
            <a:lvl5pPr lvl="4" algn="ctr" rtl="0">
              <a:spcBef>
                <a:spcPts val="0"/>
              </a:spcBef>
              <a:spcAft>
                <a:spcPts val="0"/>
              </a:spcAft>
              <a:buClr>
                <a:schemeClr val="lt1"/>
              </a:buClr>
              <a:buSzPts val="2400"/>
              <a:buNone/>
              <a:defRPr sz="3200" b="1">
                <a:solidFill>
                  <a:schemeClr val="lt1"/>
                </a:solidFill>
              </a:defRPr>
            </a:lvl5pPr>
            <a:lvl6pPr lvl="5" algn="ctr" rtl="0">
              <a:spcBef>
                <a:spcPts val="0"/>
              </a:spcBef>
              <a:spcAft>
                <a:spcPts val="0"/>
              </a:spcAft>
              <a:buClr>
                <a:schemeClr val="lt1"/>
              </a:buClr>
              <a:buSzPts val="2400"/>
              <a:buNone/>
              <a:defRPr sz="3200" b="1">
                <a:solidFill>
                  <a:schemeClr val="lt1"/>
                </a:solidFill>
              </a:defRPr>
            </a:lvl6pPr>
            <a:lvl7pPr lvl="6" algn="ctr" rtl="0">
              <a:spcBef>
                <a:spcPts val="0"/>
              </a:spcBef>
              <a:spcAft>
                <a:spcPts val="0"/>
              </a:spcAft>
              <a:buClr>
                <a:schemeClr val="lt1"/>
              </a:buClr>
              <a:buSzPts val="2400"/>
              <a:buNone/>
              <a:defRPr sz="3200" b="1">
                <a:solidFill>
                  <a:schemeClr val="lt1"/>
                </a:solidFill>
              </a:defRPr>
            </a:lvl7pPr>
            <a:lvl8pPr lvl="7" algn="ctr" rtl="0">
              <a:spcBef>
                <a:spcPts val="0"/>
              </a:spcBef>
              <a:spcAft>
                <a:spcPts val="0"/>
              </a:spcAft>
              <a:buClr>
                <a:schemeClr val="lt1"/>
              </a:buClr>
              <a:buSzPts val="2400"/>
              <a:buNone/>
              <a:defRPr sz="3200" b="1">
                <a:solidFill>
                  <a:schemeClr val="lt1"/>
                </a:solidFill>
              </a:defRPr>
            </a:lvl8pPr>
            <a:lvl9pPr lvl="8" algn="ctr" rtl="0">
              <a:spcBef>
                <a:spcPts val="0"/>
              </a:spcBef>
              <a:spcAft>
                <a:spcPts val="0"/>
              </a:spcAft>
              <a:buClr>
                <a:schemeClr val="lt1"/>
              </a:buClr>
              <a:buSzPts val="2400"/>
              <a:buNone/>
              <a:defRPr sz="3200" b="1">
                <a:solidFill>
                  <a:schemeClr val="lt1"/>
                </a:solidFill>
              </a:defRPr>
            </a:lvl9pPr>
          </a:lstStyle>
          <a:p>
            <a:r>
              <a:rPr lang="en-US"/>
              <a:t>Click to edit Master subtitle style</a:t>
            </a:r>
            <a:endParaRPr/>
          </a:p>
        </p:txBody>
      </p:sp>
      <p:sp>
        <p:nvSpPr>
          <p:cNvPr id="22" name="Google Shape;22;p3"/>
          <p:cNvSpPr txBox="1">
            <a:spLocks noGrp="1"/>
          </p:cNvSpPr>
          <p:nvPr>
            <p:ph type="sldNum" idx="12"/>
          </p:nvPr>
        </p:nvSpPr>
        <p:spPr>
          <a:xfrm>
            <a:off x="-167" y="6440375"/>
            <a:ext cx="12192000" cy="418000"/>
          </a:xfrm>
          <a:prstGeom prst="rect">
            <a:avLst/>
          </a:prstGeom>
        </p:spPr>
        <p:txBody>
          <a:bodyPr spcFirstLastPara="1" wrap="square" lIns="91425" tIns="91425" rIns="91425" bIns="91425" anchor="t" anchorCtr="0">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fld id="{3A98EE3D-8CD1-4C3F-BD1C-C98C9596463C}" type="slidenum">
              <a:rPr lang="en-US" smtClean="0"/>
              <a:t>‹#›</a:t>
            </a:fld>
            <a:endParaRPr lang="en-US" dirty="0"/>
          </a:p>
        </p:txBody>
      </p:sp>
    </p:spTree>
    <p:extLst>
      <p:ext uri="{BB962C8B-B14F-4D97-AF65-F5344CB8AC3E}">
        <p14:creationId xmlns:p14="http://schemas.microsoft.com/office/powerpoint/2010/main" val="1135299422"/>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3"/>
        <p:cNvGrpSpPr/>
        <p:nvPr/>
      </p:nvGrpSpPr>
      <p:grpSpPr>
        <a:xfrm>
          <a:off x="0" y="0"/>
          <a:ext cx="0" cy="0"/>
          <a:chOff x="0" y="0"/>
          <a:chExt cx="0" cy="0"/>
        </a:xfrm>
      </p:grpSpPr>
      <p:sp>
        <p:nvSpPr>
          <p:cNvPr id="24" name="Google Shape;24;p4"/>
          <p:cNvSpPr txBox="1">
            <a:spLocks noGrp="1"/>
          </p:cNvSpPr>
          <p:nvPr>
            <p:ph type="body" idx="1"/>
          </p:nvPr>
        </p:nvSpPr>
        <p:spPr>
          <a:xfrm>
            <a:off x="2280567" y="2882400"/>
            <a:ext cx="7631600" cy="1093200"/>
          </a:xfrm>
          <a:prstGeom prst="rect">
            <a:avLst/>
          </a:prstGeom>
        </p:spPr>
        <p:txBody>
          <a:bodyPr spcFirstLastPara="1" wrap="square" lIns="91425" tIns="91425" rIns="91425" bIns="91425" anchor="t" anchorCtr="0">
            <a:noAutofit/>
          </a:bodyPr>
          <a:lstStyle>
            <a:lvl1pPr marL="609585" lvl="0" indent="-507987" algn="ctr" rtl="0">
              <a:spcBef>
                <a:spcPts val="800"/>
              </a:spcBef>
              <a:spcAft>
                <a:spcPts val="0"/>
              </a:spcAft>
              <a:buSzPts val="2400"/>
              <a:buChar char="▷"/>
              <a:defRPr i="1"/>
            </a:lvl1pPr>
            <a:lvl2pPr marL="1219170" lvl="1" indent="-507987" algn="ctr" rtl="0">
              <a:spcBef>
                <a:spcPts val="0"/>
              </a:spcBef>
              <a:spcAft>
                <a:spcPts val="0"/>
              </a:spcAft>
              <a:buSzPts val="2400"/>
              <a:buChar char="○"/>
              <a:defRPr i="1"/>
            </a:lvl2pPr>
            <a:lvl3pPr marL="1828754" lvl="2" indent="-507987" algn="ctr" rtl="0">
              <a:spcBef>
                <a:spcPts val="0"/>
              </a:spcBef>
              <a:spcAft>
                <a:spcPts val="0"/>
              </a:spcAft>
              <a:buSzPts val="2400"/>
              <a:buChar char="■"/>
              <a:defRPr i="1"/>
            </a:lvl3pPr>
            <a:lvl4pPr marL="2438339" lvl="3" indent="-507987" algn="ctr" rtl="0">
              <a:spcBef>
                <a:spcPts val="0"/>
              </a:spcBef>
              <a:spcAft>
                <a:spcPts val="0"/>
              </a:spcAft>
              <a:buSzPts val="2400"/>
              <a:buChar char="●"/>
              <a:defRPr i="1"/>
            </a:lvl4pPr>
            <a:lvl5pPr marL="3047924" lvl="4" indent="-507987" algn="ctr" rtl="0">
              <a:spcBef>
                <a:spcPts val="0"/>
              </a:spcBef>
              <a:spcAft>
                <a:spcPts val="0"/>
              </a:spcAft>
              <a:buSzPts val="2400"/>
              <a:buChar char="○"/>
              <a:defRPr i="1"/>
            </a:lvl5pPr>
            <a:lvl6pPr marL="3657509" lvl="5" indent="-507987" algn="ctr" rtl="0">
              <a:spcBef>
                <a:spcPts val="0"/>
              </a:spcBef>
              <a:spcAft>
                <a:spcPts val="0"/>
              </a:spcAft>
              <a:buSzPts val="2400"/>
              <a:buChar char="■"/>
              <a:defRPr i="1"/>
            </a:lvl6pPr>
            <a:lvl7pPr marL="4267093" lvl="6" indent="-507987" algn="ctr" rtl="0">
              <a:spcBef>
                <a:spcPts val="0"/>
              </a:spcBef>
              <a:spcAft>
                <a:spcPts val="0"/>
              </a:spcAft>
              <a:buSzPts val="2400"/>
              <a:buChar char="●"/>
              <a:defRPr i="1"/>
            </a:lvl7pPr>
            <a:lvl8pPr marL="4876678" lvl="7" indent="-507987" algn="ctr" rtl="0">
              <a:spcBef>
                <a:spcPts val="0"/>
              </a:spcBef>
              <a:spcAft>
                <a:spcPts val="0"/>
              </a:spcAft>
              <a:buSzPts val="2400"/>
              <a:buChar char="○"/>
              <a:defRPr i="1"/>
            </a:lvl8pPr>
            <a:lvl9pPr marL="5486263" lvl="8" indent="-507987" algn="ctr">
              <a:spcBef>
                <a:spcPts val="0"/>
              </a:spcBef>
              <a:spcAft>
                <a:spcPts val="0"/>
              </a:spcAft>
              <a:buSzPts val="2400"/>
              <a:buChar char="■"/>
              <a:defRPr i="1"/>
            </a:lvl9pPr>
          </a:lstStyle>
          <a:p>
            <a:pPr lvl="0"/>
            <a:r>
              <a:rPr lang="en-US"/>
              <a:t>Click to edit Master text styles</a:t>
            </a:r>
          </a:p>
        </p:txBody>
      </p:sp>
      <p:sp>
        <p:nvSpPr>
          <p:cNvPr id="30" name="Google Shape;30;p4"/>
          <p:cNvSpPr txBox="1">
            <a:spLocks noGrp="1"/>
          </p:cNvSpPr>
          <p:nvPr>
            <p:ph type="sldNum" idx="12"/>
          </p:nvPr>
        </p:nvSpPr>
        <p:spPr>
          <a:xfrm>
            <a:off x="-167" y="6440375"/>
            <a:ext cx="12192000" cy="418000"/>
          </a:xfrm>
          <a:prstGeom prst="rect">
            <a:avLst/>
          </a:prstGeom>
        </p:spPr>
        <p:txBody>
          <a:bodyPr spcFirstLastPara="1" wrap="square" lIns="91425" tIns="91425" rIns="91425" bIns="91425" anchor="t" anchorCtr="0">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fld id="{3A98EE3D-8CD1-4C3F-BD1C-C98C9596463C}" type="slidenum">
              <a:rPr lang="en-US" smtClean="0"/>
              <a:t>‹#›</a:t>
            </a:fld>
            <a:endParaRPr lang="en-US" dirty="0"/>
          </a:p>
        </p:txBody>
      </p:sp>
    </p:spTree>
    <p:extLst>
      <p:ext uri="{BB962C8B-B14F-4D97-AF65-F5344CB8AC3E}">
        <p14:creationId xmlns:p14="http://schemas.microsoft.com/office/powerpoint/2010/main" val="2058725276"/>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DD82B9-B8EE-4375-B6FF-88FA6ABB15D9}" type="datetime1">
              <a:rPr lang="en-US" smtClean="0"/>
              <a:t>11/3/21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87676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2497495-0637-405E-AE64-5CC7506D51F5}" type="datetime1">
              <a:rPr lang="en-US" smtClean="0"/>
              <a:t>11/3/21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2310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11/3/21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5195041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6426E2C-56C1-4E0D-A793-0088A7FDD37E}" type="datetimeFigureOut">
              <a:rPr lang="en-US" dirty="0"/>
              <a:t>11/3/21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79657911"/>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8C39B41-D8B5-4052-B551-9B5525EAA8B6}" type="datetimeFigureOut">
              <a:rPr lang="en-US" dirty="0"/>
              <a:t>11/3/21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19604704"/>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D94136C-8742-45B2-AF27-D93DF72833A9}" type="datetimeFigureOut">
              <a:rPr lang="en-US" dirty="0"/>
              <a:t>11/3/21</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793134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D82884F1-FFEA-405F-9602-3DCA865EDA4E}" type="datetime1">
              <a:rPr lang="en-US" smtClean="0"/>
              <a:t>11/3/21</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689335262"/>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accent3"/>
          </a:solid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CAD897-D46E-4AD2-BD9B-49DD3E640873}" type="datetimeFigureOut">
              <a:rPr lang="en-US" dirty="0"/>
              <a:t>11/3/21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98340609"/>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8624D31-43A5-475A-80CF-332C9F6DCF35}" type="datetimeFigureOut">
              <a:rPr lang="en-US" dirty="0"/>
              <a:t>11/3/21</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3A98EE3D-8CD1-4C3F-BD1C-C98C9596463C}" type="slidenum">
              <a:rPr lang="en-US" smtClean="0"/>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0188772"/>
      </p:ext>
    </p:extLst>
  </p:cSld>
  <p:clrMap bg1="lt1" tx1="dk1" bg2="lt2" tx2="dk2" accent1="accent1" accent2="accent2" accent3="accent3" accent4="accent4" accent5="accent5" accent6="accent6" hlink="hlink" folHlink="folHlink"/>
  <p:sldLayoutIdLst>
    <p:sldLayoutId id="2147484090" r:id="rId1"/>
    <p:sldLayoutId id="2147484091" r:id="rId2"/>
    <p:sldLayoutId id="2147484092" r:id="rId3"/>
    <p:sldLayoutId id="2147484093" r:id="rId4"/>
    <p:sldLayoutId id="2147484094" r:id="rId5"/>
    <p:sldLayoutId id="2147484095" r:id="rId6"/>
    <p:sldLayoutId id="2147484096" r:id="rId7"/>
    <p:sldLayoutId id="2147484097" r:id="rId8"/>
    <p:sldLayoutId id="2147484098" r:id="rId9"/>
    <p:sldLayoutId id="2147484099" r:id="rId10"/>
    <p:sldLayoutId id="2147484100" r:id="rId11"/>
    <p:sldLayoutId id="2147484101" r:id="rId12"/>
    <p:sldLayoutId id="2147484102" r:id="rId13"/>
  </p:sldLayoutIdLst>
  <p:transition>
    <p:fade thruBlk="1"/>
  </p:transition>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6.xml"/><Relationship Id="rId4" Type="http://schemas.openxmlformats.org/officeDocument/2006/relationships/image" Target="../media/image15.tif"/></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0.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tif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slides/_rels/slide6.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tif"/><Relationship Id="rId2" Type="http://schemas.openxmlformats.org/officeDocument/2006/relationships/image" Target="../media/image15.t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tiff"/><Relationship Id="rId1" Type="http://schemas.openxmlformats.org/officeDocument/2006/relationships/slideLayout" Target="../slideLayouts/slideLayout7.xml"/><Relationship Id="rId5" Type="http://schemas.openxmlformats.org/officeDocument/2006/relationships/image" Target="../media/image19.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D4954-9CE7-0345-AD2D-E695BD1503ED}"/>
              </a:ext>
            </a:extLst>
          </p:cNvPr>
          <p:cNvSpPr>
            <a:spLocks noGrp="1"/>
          </p:cNvSpPr>
          <p:nvPr>
            <p:ph type="ctrTitle"/>
          </p:nvPr>
        </p:nvSpPr>
        <p:spPr>
          <a:xfrm>
            <a:off x="842772" y="1200151"/>
            <a:ext cx="10506455" cy="2967208"/>
          </a:xfrm>
        </p:spPr>
        <p:txBody>
          <a:bodyPr vert="horz" lIns="91440" tIns="45720" rIns="91440" bIns="45720" rtlCol="0">
            <a:normAutofit/>
          </a:bodyPr>
          <a:lstStyle/>
          <a:p>
            <a:r>
              <a:rPr lang="en-US" sz="5000" b="1" dirty="0"/>
              <a:t>Development of Novel Biologic Inhibitors to Target the Phosphatase PRL-3 in Cancers.</a:t>
            </a:r>
            <a:br>
              <a:rPr lang="en-US" sz="5000" b="1" kern="1200" dirty="0">
                <a:latin typeface="+mj-lt"/>
                <a:ea typeface="+mj-ea"/>
                <a:cs typeface="+mj-cs"/>
              </a:rPr>
            </a:br>
            <a:r>
              <a:rPr lang="en-US" sz="1800" b="1" dirty="0"/>
              <a:t>Ruby Mason</a:t>
            </a:r>
            <a:r>
              <a:rPr lang="en-US" sz="1800" b="1" baseline="30000" dirty="0"/>
              <a:t>1</a:t>
            </a:r>
            <a:r>
              <a:rPr lang="en-US" sz="1800" b="1" dirty="0"/>
              <a:t>, Shilpa Sampathi</a:t>
            </a:r>
            <a:r>
              <a:rPr lang="en-US" sz="1800" b="1" baseline="30000" dirty="0"/>
              <a:t>2</a:t>
            </a:r>
            <a:r>
              <a:rPr lang="en-US" sz="1800" b="1" dirty="0"/>
              <a:t>, Jessi Blackburn</a:t>
            </a:r>
            <a:r>
              <a:rPr lang="en-US" sz="1800" b="1" baseline="30000" dirty="0"/>
              <a:t>3</a:t>
            </a:r>
            <a:endParaRPr lang="en-US" sz="1800" b="1" kern="1200" dirty="0"/>
          </a:p>
        </p:txBody>
      </p:sp>
      <p:sp>
        <p:nvSpPr>
          <p:cNvPr id="3" name="Subtitle 2">
            <a:extLst>
              <a:ext uri="{FF2B5EF4-FFF2-40B4-BE49-F238E27FC236}">
                <a16:creationId xmlns:a16="http://schemas.microsoft.com/office/drawing/2014/main" id="{5EE4A90A-D283-4042-9DD0-AEB8382B1C68}"/>
              </a:ext>
            </a:extLst>
          </p:cNvPr>
          <p:cNvSpPr>
            <a:spLocks noGrp="1"/>
          </p:cNvSpPr>
          <p:nvPr>
            <p:ph type="subTitle" idx="1"/>
          </p:nvPr>
        </p:nvSpPr>
        <p:spPr>
          <a:xfrm>
            <a:off x="5040352" y="4619624"/>
            <a:ext cx="6307352" cy="1038225"/>
          </a:xfrm>
        </p:spPr>
        <p:txBody>
          <a:bodyPr vert="horz" lIns="91440" tIns="45720" rIns="91440" bIns="45720" rtlCol="0">
            <a:normAutofit fontScale="92500" lnSpcReduction="20000"/>
          </a:bodyPr>
          <a:lstStyle/>
          <a:p>
            <a:pPr indent="-228600" algn="r">
              <a:buFont typeface="Arial" panose="020B0604020202020204" pitchFamily="34" charset="0"/>
              <a:buChar char="•"/>
            </a:pPr>
            <a:endParaRPr lang="en-US" sz="1400" b="1" dirty="0"/>
          </a:p>
          <a:p>
            <a:pPr algn="r"/>
            <a:r>
              <a:rPr lang="en-US" sz="1400" b="1" baseline="30000" dirty="0"/>
              <a:t>1</a:t>
            </a:r>
            <a:r>
              <a:rPr lang="en-US" sz="1400" b="1" dirty="0"/>
              <a:t>university of Louisville</a:t>
            </a:r>
          </a:p>
          <a:p>
            <a:pPr algn="r"/>
            <a:r>
              <a:rPr lang="en-US" sz="1400" b="1" baseline="30000" dirty="0"/>
              <a:t>2,3</a:t>
            </a:r>
            <a:r>
              <a:rPr lang="en-US" sz="1400" b="1" dirty="0"/>
              <a:t>University of Kentucky Department of Cellular and Molecular Biochemistry</a:t>
            </a:r>
            <a:endParaRPr lang="en-US" sz="1400" b="1" baseline="30000" dirty="0"/>
          </a:p>
        </p:txBody>
      </p:sp>
      <p:sp>
        <p:nvSpPr>
          <p:cNvPr id="4" name="TextBox 3">
            <a:extLst>
              <a:ext uri="{FF2B5EF4-FFF2-40B4-BE49-F238E27FC236}">
                <a16:creationId xmlns:a16="http://schemas.microsoft.com/office/drawing/2014/main" id="{33954EF7-67BE-0B4A-B596-F90FD9CF75C9}"/>
              </a:ext>
            </a:extLst>
          </p:cNvPr>
          <p:cNvSpPr txBox="1"/>
          <p:nvPr/>
        </p:nvSpPr>
        <p:spPr>
          <a:xfrm>
            <a:off x="6088566" y="1449659"/>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2297245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ap&#10;&#10;Description automatically generated">
            <a:extLst>
              <a:ext uri="{FF2B5EF4-FFF2-40B4-BE49-F238E27FC236}">
                <a16:creationId xmlns:a16="http://schemas.microsoft.com/office/drawing/2014/main" id="{DEBC9A1C-50CD-4647-A5D9-2C68DCE00B6F}"/>
              </a:ext>
            </a:extLst>
          </p:cNvPr>
          <p:cNvPicPr>
            <a:picLocks noChangeAspect="1"/>
          </p:cNvPicPr>
          <p:nvPr/>
        </p:nvPicPr>
        <p:blipFill>
          <a:blip r:embed="rId2"/>
          <a:stretch>
            <a:fillRect/>
          </a:stretch>
        </p:blipFill>
        <p:spPr>
          <a:xfrm>
            <a:off x="7100291" y="1955073"/>
            <a:ext cx="4749614" cy="3547460"/>
          </a:xfrm>
          <a:prstGeom prst="rect">
            <a:avLst/>
          </a:prstGeom>
        </p:spPr>
      </p:pic>
      <p:sp>
        <p:nvSpPr>
          <p:cNvPr id="9" name="TextBox 8">
            <a:extLst>
              <a:ext uri="{FF2B5EF4-FFF2-40B4-BE49-F238E27FC236}">
                <a16:creationId xmlns:a16="http://schemas.microsoft.com/office/drawing/2014/main" id="{57A47C90-4BF5-194F-9AF5-346EE04AE58E}"/>
              </a:ext>
            </a:extLst>
          </p:cNvPr>
          <p:cNvSpPr txBox="1"/>
          <p:nvPr/>
        </p:nvSpPr>
        <p:spPr>
          <a:xfrm>
            <a:off x="2198109" y="510258"/>
            <a:ext cx="9170524" cy="830997"/>
          </a:xfrm>
          <a:prstGeom prst="rect">
            <a:avLst/>
          </a:prstGeom>
          <a:noFill/>
        </p:spPr>
        <p:txBody>
          <a:bodyPr wrap="none" rtlCol="0">
            <a:spAutoFit/>
          </a:bodyPr>
          <a:lstStyle/>
          <a:p>
            <a:pPr algn="ctr"/>
            <a:r>
              <a:rPr lang="en-US" sz="4800" b="1" dirty="0">
                <a:latin typeface="+mj-lt"/>
              </a:rPr>
              <a:t>Quantification of Cell Scratch Assay</a:t>
            </a:r>
          </a:p>
        </p:txBody>
      </p:sp>
      <p:graphicFrame>
        <p:nvGraphicFramePr>
          <p:cNvPr id="5" name="Chart 4">
            <a:extLst>
              <a:ext uri="{FF2B5EF4-FFF2-40B4-BE49-F238E27FC236}">
                <a16:creationId xmlns:a16="http://schemas.microsoft.com/office/drawing/2014/main" id="{4EE24B5C-CF04-854A-8C06-F806DBF2F238}"/>
              </a:ext>
            </a:extLst>
          </p:cNvPr>
          <p:cNvGraphicFramePr>
            <a:graphicFrameLocks/>
          </p:cNvGraphicFramePr>
          <p:nvPr>
            <p:extLst>
              <p:ext uri="{D42A27DB-BD31-4B8C-83A1-F6EECF244321}">
                <p14:modId xmlns:p14="http://schemas.microsoft.com/office/powerpoint/2010/main" val="836515865"/>
              </p:ext>
            </p:extLst>
          </p:nvPr>
        </p:nvGraphicFramePr>
        <p:xfrm>
          <a:off x="502494" y="1351801"/>
          <a:ext cx="6280877" cy="47750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418825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B950A-3A53-4143-A639-B16654E0B4D2}"/>
              </a:ext>
            </a:extLst>
          </p:cNvPr>
          <p:cNvSpPr>
            <a:spLocks noGrp="1"/>
          </p:cNvSpPr>
          <p:nvPr>
            <p:ph type="title" idx="4294967295"/>
          </p:nvPr>
        </p:nvSpPr>
        <p:spPr>
          <a:xfrm>
            <a:off x="838200" y="-468902"/>
            <a:ext cx="10515600" cy="1325563"/>
          </a:xfrm>
        </p:spPr>
        <p:txBody>
          <a:bodyPr>
            <a:normAutofit/>
          </a:bodyPr>
          <a:lstStyle/>
          <a:p>
            <a:pPr algn="ctr"/>
            <a:r>
              <a:rPr lang="en-US" b="1" dirty="0">
                <a:solidFill>
                  <a:schemeClr val="tx1"/>
                </a:solidFill>
              </a:rPr>
              <a:t>PCR Cloning – pCDNA3.1-His-Nb</a:t>
            </a:r>
          </a:p>
        </p:txBody>
      </p:sp>
      <p:pic>
        <p:nvPicPr>
          <p:cNvPr id="5" name="Picture 4" descr="Diagram&#10;&#10;Description automatically generated">
            <a:extLst>
              <a:ext uri="{FF2B5EF4-FFF2-40B4-BE49-F238E27FC236}">
                <a16:creationId xmlns:a16="http://schemas.microsoft.com/office/drawing/2014/main" id="{86507FC2-EE88-A047-A428-283C8054D734}"/>
              </a:ext>
            </a:extLst>
          </p:cNvPr>
          <p:cNvPicPr>
            <a:picLocks noChangeAspect="1"/>
          </p:cNvPicPr>
          <p:nvPr/>
        </p:nvPicPr>
        <p:blipFill>
          <a:blip r:embed="rId2"/>
          <a:stretch>
            <a:fillRect/>
          </a:stretch>
        </p:blipFill>
        <p:spPr>
          <a:xfrm>
            <a:off x="2391117" y="856661"/>
            <a:ext cx="7409766" cy="5279023"/>
          </a:xfrm>
          <a:prstGeom prst="rect">
            <a:avLst/>
          </a:prstGeom>
        </p:spPr>
      </p:pic>
    </p:spTree>
    <p:extLst>
      <p:ext uri="{BB962C8B-B14F-4D97-AF65-F5344CB8AC3E}">
        <p14:creationId xmlns:p14="http://schemas.microsoft.com/office/powerpoint/2010/main" val="16253100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CCA87-F9B9-F145-9D93-F8088D5F7271}"/>
              </a:ext>
            </a:extLst>
          </p:cNvPr>
          <p:cNvSpPr>
            <a:spLocks noGrp="1"/>
          </p:cNvSpPr>
          <p:nvPr>
            <p:ph type="title"/>
          </p:nvPr>
        </p:nvSpPr>
        <p:spPr>
          <a:xfrm>
            <a:off x="852183" y="113920"/>
            <a:ext cx="10058400" cy="1450757"/>
          </a:xfrm>
        </p:spPr>
        <p:txBody>
          <a:bodyPr/>
          <a:lstStyle/>
          <a:p>
            <a:pPr algn="ctr"/>
            <a:r>
              <a:rPr lang="en-US" b="1" dirty="0">
                <a:solidFill>
                  <a:schemeClr val="tx1"/>
                </a:solidFill>
              </a:rPr>
              <a:t>Transfection of His tagged Nb in HEK293T cells</a:t>
            </a:r>
          </a:p>
        </p:txBody>
      </p:sp>
      <p:pic>
        <p:nvPicPr>
          <p:cNvPr id="3" name="Picture 2" descr="A picture containing text&#10;&#10;Description automatically generated">
            <a:extLst>
              <a:ext uri="{FF2B5EF4-FFF2-40B4-BE49-F238E27FC236}">
                <a16:creationId xmlns:a16="http://schemas.microsoft.com/office/drawing/2014/main" id="{EF210E56-7BB6-C94D-9072-7D06691F3348}"/>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l="28695" t="64691" r="52520" b="19476"/>
          <a:stretch/>
        </p:blipFill>
        <p:spPr>
          <a:xfrm>
            <a:off x="1169759" y="2678964"/>
            <a:ext cx="4237896" cy="2849133"/>
          </a:xfrm>
          <a:prstGeom prst="rect">
            <a:avLst/>
          </a:prstGeom>
          <a:ln>
            <a:solidFill>
              <a:schemeClr val="tx1"/>
            </a:solidFill>
          </a:ln>
        </p:spPr>
      </p:pic>
      <p:grpSp>
        <p:nvGrpSpPr>
          <p:cNvPr id="9" name="Group 8"/>
          <p:cNvGrpSpPr/>
          <p:nvPr/>
        </p:nvGrpSpPr>
        <p:grpSpPr>
          <a:xfrm>
            <a:off x="2237818" y="2956790"/>
            <a:ext cx="2407085" cy="1181734"/>
            <a:chOff x="2207341" y="2592831"/>
            <a:chExt cx="2407085" cy="1181734"/>
          </a:xfrm>
        </p:grpSpPr>
        <p:sp>
          <p:nvSpPr>
            <p:cNvPr id="4" name="TextBox 3">
              <a:extLst>
                <a:ext uri="{FF2B5EF4-FFF2-40B4-BE49-F238E27FC236}">
                  <a16:creationId xmlns:a16="http://schemas.microsoft.com/office/drawing/2014/main" id="{765359ED-7944-424D-A7F1-8CDF88B651E0}"/>
                </a:ext>
              </a:extLst>
            </p:cNvPr>
            <p:cNvSpPr txBox="1"/>
            <p:nvPr/>
          </p:nvSpPr>
          <p:spPr>
            <a:xfrm rot="18658238">
              <a:off x="4021635" y="2922088"/>
              <a:ext cx="662361" cy="523220"/>
            </a:xfrm>
            <a:prstGeom prst="rect">
              <a:avLst/>
            </a:prstGeom>
            <a:noFill/>
          </p:spPr>
          <p:txBody>
            <a:bodyPr wrap="square" rtlCol="0">
              <a:spAutoFit/>
            </a:bodyPr>
            <a:lstStyle/>
            <a:p>
              <a:r>
                <a:rPr lang="en-US" sz="2800" b="1" dirty="0"/>
                <a:t>EV</a:t>
              </a:r>
            </a:p>
          </p:txBody>
        </p:sp>
        <p:sp>
          <p:nvSpPr>
            <p:cNvPr id="5" name="TextBox 4">
              <a:extLst>
                <a:ext uri="{FF2B5EF4-FFF2-40B4-BE49-F238E27FC236}">
                  <a16:creationId xmlns:a16="http://schemas.microsoft.com/office/drawing/2014/main" id="{939E7AE4-410A-C34D-8420-9D1B29CC63EF}"/>
                </a:ext>
              </a:extLst>
            </p:cNvPr>
            <p:cNvSpPr txBox="1"/>
            <p:nvPr/>
          </p:nvSpPr>
          <p:spPr>
            <a:xfrm rot="18623412">
              <a:off x="1878084" y="2922088"/>
              <a:ext cx="1181734" cy="523220"/>
            </a:xfrm>
            <a:prstGeom prst="rect">
              <a:avLst/>
            </a:prstGeom>
            <a:noFill/>
          </p:spPr>
          <p:txBody>
            <a:bodyPr wrap="none" rtlCol="0">
              <a:spAutoFit/>
            </a:bodyPr>
            <a:lstStyle/>
            <a:p>
              <a:r>
                <a:rPr lang="en-US" sz="2800" b="1" dirty="0"/>
                <a:t>His-</a:t>
              </a:r>
              <a:r>
                <a:rPr lang="en-US" sz="2800" b="1" dirty="0" err="1"/>
                <a:t>Nb</a:t>
              </a:r>
              <a:endParaRPr lang="en-US" sz="2800" b="1" dirty="0"/>
            </a:p>
          </p:txBody>
        </p:sp>
      </p:grpSp>
      <p:pic>
        <p:nvPicPr>
          <p:cNvPr id="6" name="Picture 5" descr="A picture containing white&#10;&#10;Description automatically generated">
            <a:extLst>
              <a:ext uri="{FF2B5EF4-FFF2-40B4-BE49-F238E27FC236}">
                <a16:creationId xmlns:a16="http://schemas.microsoft.com/office/drawing/2014/main" id="{BE627F27-29A2-DC44-9137-EE425798FF90}"/>
              </a:ext>
            </a:extLst>
          </p:cNvPr>
          <p:cNvPicPr>
            <a:picLocks noChangeAspect="1"/>
          </p:cNvPicPr>
          <p:nvPr/>
        </p:nvPicPr>
        <p:blipFill rotWithShape="1">
          <a:blip r:embed="rId4"/>
          <a:srcRect l="65982" t="32597" r="13734" b="42556"/>
          <a:stretch/>
        </p:blipFill>
        <p:spPr>
          <a:xfrm>
            <a:off x="6918652" y="2678964"/>
            <a:ext cx="2987470" cy="2919121"/>
          </a:xfrm>
          <a:prstGeom prst="rect">
            <a:avLst/>
          </a:prstGeom>
          <a:ln>
            <a:solidFill>
              <a:schemeClr val="tx1"/>
            </a:solidFill>
          </a:ln>
        </p:spPr>
      </p:pic>
      <p:sp>
        <p:nvSpPr>
          <p:cNvPr id="7" name="Rectangle 6">
            <a:extLst>
              <a:ext uri="{FF2B5EF4-FFF2-40B4-BE49-F238E27FC236}">
                <a16:creationId xmlns:a16="http://schemas.microsoft.com/office/drawing/2014/main" id="{C902D2E5-E4BC-4C46-A8BB-A1FF4A7F4ECD}"/>
              </a:ext>
            </a:extLst>
          </p:cNvPr>
          <p:cNvSpPr/>
          <p:nvPr/>
        </p:nvSpPr>
        <p:spPr>
          <a:xfrm>
            <a:off x="3132623" y="5598085"/>
            <a:ext cx="617477" cy="400110"/>
          </a:xfrm>
          <a:prstGeom prst="rect">
            <a:avLst/>
          </a:prstGeom>
        </p:spPr>
        <p:txBody>
          <a:bodyPr wrap="none">
            <a:spAutoFit/>
          </a:bodyPr>
          <a:lstStyle/>
          <a:p>
            <a:r>
              <a:rPr lang="en-US" sz="2000" b="1" dirty="0"/>
              <a:t>Blot</a:t>
            </a:r>
          </a:p>
        </p:txBody>
      </p:sp>
      <p:sp>
        <p:nvSpPr>
          <p:cNvPr id="8" name="Rectangle 7">
            <a:extLst>
              <a:ext uri="{FF2B5EF4-FFF2-40B4-BE49-F238E27FC236}">
                <a16:creationId xmlns:a16="http://schemas.microsoft.com/office/drawing/2014/main" id="{A92E6B0C-1DE5-410A-8049-57EA205BBDA7}"/>
              </a:ext>
            </a:extLst>
          </p:cNvPr>
          <p:cNvSpPr/>
          <p:nvPr/>
        </p:nvSpPr>
        <p:spPr>
          <a:xfrm>
            <a:off x="8142121" y="5598085"/>
            <a:ext cx="540533" cy="400110"/>
          </a:xfrm>
          <a:prstGeom prst="rect">
            <a:avLst/>
          </a:prstGeom>
        </p:spPr>
        <p:txBody>
          <a:bodyPr wrap="none">
            <a:spAutoFit/>
          </a:bodyPr>
          <a:lstStyle/>
          <a:p>
            <a:r>
              <a:rPr lang="en-US" sz="2000" b="1" dirty="0"/>
              <a:t>Gel</a:t>
            </a:r>
          </a:p>
        </p:txBody>
      </p:sp>
    </p:spTree>
    <p:extLst>
      <p:ext uri="{BB962C8B-B14F-4D97-AF65-F5344CB8AC3E}">
        <p14:creationId xmlns:p14="http://schemas.microsoft.com/office/powerpoint/2010/main" val="10798919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Rectangle 72">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5" name="Straight Connector 74">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7" name="Rectangle 76">
            <a:extLst>
              <a:ext uri="{FF2B5EF4-FFF2-40B4-BE49-F238E27FC236}">
                <a16:creationId xmlns:a16="http://schemas.microsoft.com/office/drawing/2014/main" id="{EB1836F0-F9E0-4D93-9BDD-7EEC6EA05F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141F8B-5003-214D-AF6B-F44FBCD81E08}"/>
              </a:ext>
            </a:extLst>
          </p:cNvPr>
          <p:cNvSpPr>
            <a:spLocks noGrp="1"/>
          </p:cNvSpPr>
          <p:nvPr>
            <p:ph type="title"/>
          </p:nvPr>
        </p:nvSpPr>
        <p:spPr>
          <a:xfrm>
            <a:off x="5036234" y="639097"/>
            <a:ext cx="6506837" cy="3686015"/>
          </a:xfrm>
        </p:spPr>
        <p:txBody>
          <a:bodyPr vert="horz" lIns="91440" tIns="45720" rIns="91440" bIns="45720" rtlCol="0" anchor="b">
            <a:normAutofit/>
          </a:bodyPr>
          <a:lstStyle/>
          <a:p>
            <a:r>
              <a:rPr lang="en-US" sz="4800" b="1" dirty="0">
                <a:solidFill>
                  <a:schemeClr val="tx1"/>
                </a:solidFill>
              </a:rPr>
              <a:t>Therapeutic Role of PRL-3</a:t>
            </a:r>
          </a:p>
        </p:txBody>
      </p:sp>
      <p:sp>
        <p:nvSpPr>
          <p:cNvPr id="3" name="Text Placeholder 2">
            <a:extLst>
              <a:ext uri="{FF2B5EF4-FFF2-40B4-BE49-F238E27FC236}">
                <a16:creationId xmlns:a16="http://schemas.microsoft.com/office/drawing/2014/main" id="{7FCE6A99-182C-3344-9DD4-30378282EE18}"/>
              </a:ext>
            </a:extLst>
          </p:cNvPr>
          <p:cNvSpPr>
            <a:spLocks noGrp="1"/>
          </p:cNvSpPr>
          <p:nvPr>
            <p:ph type="body" idx="1"/>
          </p:nvPr>
        </p:nvSpPr>
        <p:spPr>
          <a:xfrm>
            <a:off x="5289753" y="4455621"/>
            <a:ext cx="6269347" cy="1238616"/>
          </a:xfrm>
        </p:spPr>
        <p:txBody>
          <a:bodyPr vert="horz" lIns="91440" tIns="45720" rIns="91440" bIns="45720" rtlCol="0">
            <a:normAutofit/>
          </a:bodyPr>
          <a:lstStyle/>
          <a:p>
            <a:pPr>
              <a:buClr>
                <a:schemeClr val="accent1"/>
              </a:buClr>
            </a:pPr>
            <a:r>
              <a:rPr lang="en-US">
                <a:solidFill>
                  <a:schemeClr val="tx1">
                    <a:lumMod val="85000"/>
                    <a:lumOff val="15000"/>
                  </a:schemeClr>
                </a:solidFill>
              </a:rPr>
              <a:t>Drug target</a:t>
            </a:r>
          </a:p>
        </p:txBody>
      </p:sp>
      <p:cxnSp>
        <p:nvCxnSpPr>
          <p:cNvPr id="79" name="Straight Connector 78">
            <a:extLst>
              <a:ext uri="{FF2B5EF4-FFF2-40B4-BE49-F238E27FC236}">
                <a16:creationId xmlns:a16="http://schemas.microsoft.com/office/drawing/2014/main" id="{7A49EFD3-A806-4D59-99F1-AA9AFAE4EF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071" y="4343400"/>
            <a:ext cx="5636107"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034" name="Rectangle 80">
            <a:extLst>
              <a:ext uri="{FF2B5EF4-FFF2-40B4-BE49-F238E27FC236}">
                <a16:creationId xmlns:a16="http://schemas.microsoft.com/office/drawing/2014/main" id="{6D2F28D1-82F9-40FE-935C-85ECF7660D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35" name="Rectangle 82">
            <a:extLst>
              <a:ext uri="{FF2B5EF4-FFF2-40B4-BE49-F238E27FC236}">
                <a16:creationId xmlns:a16="http://schemas.microsoft.com/office/drawing/2014/main" id="{4B670E93-2F53-48FC-AB6C-E99E22D17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23" name="Group 22">
            <a:extLst>
              <a:ext uri="{FF2B5EF4-FFF2-40B4-BE49-F238E27FC236}">
                <a16:creationId xmlns:a16="http://schemas.microsoft.com/office/drawing/2014/main" id="{479F5C11-9C53-B748-8FF9-DD9695E8D8AE}"/>
              </a:ext>
            </a:extLst>
          </p:cNvPr>
          <p:cNvGrpSpPr/>
          <p:nvPr/>
        </p:nvGrpSpPr>
        <p:grpSpPr>
          <a:xfrm>
            <a:off x="828395" y="781077"/>
            <a:ext cx="3030373" cy="5422741"/>
            <a:chOff x="5921828" y="1689249"/>
            <a:chExt cx="2341651" cy="4772163"/>
          </a:xfrm>
        </p:grpSpPr>
        <p:pic>
          <p:nvPicPr>
            <p:cNvPr id="24" name="Picture 23" descr="A picture containing different, colorful&#10;&#10;Description automatically generated">
              <a:extLst>
                <a:ext uri="{FF2B5EF4-FFF2-40B4-BE49-F238E27FC236}">
                  <a16:creationId xmlns:a16="http://schemas.microsoft.com/office/drawing/2014/main" id="{F91BB9A2-0D27-B44D-8F8F-19DCAB18AAB3}"/>
                </a:ext>
              </a:extLst>
            </p:cNvPr>
            <p:cNvPicPr>
              <a:picLocks noChangeAspect="1"/>
            </p:cNvPicPr>
            <p:nvPr/>
          </p:nvPicPr>
          <p:blipFill>
            <a:blip r:embed="rId2"/>
            <a:stretch>
              <a:fillRect/>
            </a:stretch>
          </p:blipFill>
          <p:spPr>
            <a:xfrm rot="5400000">
              <a:off x="4711304" y="2909238"/>
              <a:ext cx="4772163" cy="2332186"/>
            </a:xfrm>
            <a:prstGeom prst="rect">
              <a:avLst/>
            </a:prstGeom>
          </p:spPr>
        </p:pic>
        <p:sp>
          <p:nvSpPr>
            <p:cNvPr id="25" name="TextBox 24">
              <a:extLst>
                <a:ext uri="{FF2B5EF4-FFF2-40B4-BE49-F238E27FC236}">
                  <a16:creationId xmlns:a16="http://schemas.microsoft.com/office/drawing/2014/main" id="{5DF879C4-1711-D848-AB79-87B0610611A0}"/>
                </a:ext>
              </a:extLst>
            </p:cNvPr>
            <p:cNvSpPr txBox="1"/>
            <p:nvPr/>
          </p:nvSpPr>
          <p:spPr>
            <a:xfrm>
              <a:off x="5921828" y="3429000"/>
              <a:ext cx="1051527" cy="646331"/>
            </a:xfrm>
            <a:prstGeom prst="rect">
              <a:avLst/>
            </a:prstGeom>
            <a:noFill/>
          </p:spPr>
          <p:txBody>
            <a:bodyPr wrap="square" rtlCol="0">
              <a:spAutoFit/>
            </a:bodyPr>
            <a:lstStyle/>
            <a:p>
              <a:r>
                <a:rPr lang="en-US" sz="1200" dirty="0">
                  <a:solidFill>
                    <a:srgbClr val="00B050"/>
                  </a:solidFill>
                </a:rPr>
                <a:t>T-ALL cells</a:t>
              </a:r>
            </a:p>
            <a:p>
              <a:r>
                <a:rPr lang="en-US" sz="1200" dirty="0">
                  <a:solidFill>
                    <a:srgbClr val="00B0F0"/>
                  </a:solidFill>
                </a:rPr>
                <a:t>DAPI</a:t>
              </a:r>
            </a:p>
            <a:p>
              <a:r>
                <a:rPr lang="en-US" sz="1200" dirty="0">
                  <a:solidFill>
                    <a:srgbClr val="FF0000"/>
                  </a:solidFill>
                </a:rPr>
                <a:t>Apoptosis</a:t>
              </a:r>
            </a:p>
          </p:txBody>
        </p:sp>
      </p:grpSp>
      <p:sp>
        <p:nvSpPr>
          <p:cNvPr id="4" name="TextBox 3">
            <a:extLst>
              <a:ext uri="{FF2B5EF4-FFF2-40B4-BE49-F238E27FC236}">
                <a16:creationId xmlns:a16="http://schemas.microsoft.com/office/drawing/2014/main" id="{58EDE762-1556-F944-AABC-560A7247F6E4}"/>
              </a:ext>
            </a:extLst>
          </p:cNvPr>
          <p:cNvSpPr txBox="1"/>
          <p:nvPr/>
        </p:nvSpPr>
        <p:spPr>
          <a:xfrm>
            <a:off x="9474815" y="6488668"/>
            <a:ext cx="2720360" cy="369332"/>
          </a:xfrm>
          <a:prstGeom prst="rect">
            <a:avLst/>
          </a:prstGeom>
          <a:noFill/>
        </p:spPr>
        <p:txBody>
          <a:bodyPr wrap="none" rtlCol="0">
            <a:spAutoFit/>
          </a:bodyPr>
          <a:lstStyle/>
          <a:p>
            <a:r>
              <a:rPr lang="en-US" dirty="0"/>
              <a:t>Courtesy of Jessi Blackburn</a:t>
            </a:r>
          </a:p>
        </p:txBody>
      </p:sp>
    </p:spTree>
    <p:extLst>
      <p:ext uri="{BB962C8B-B14F-4D97-AF65-F5344CB8AC3E}">
        <p14:creationId xmlns:p14="http://schemas.microsoft.com/office/powerpoint/2010/main" val="33994203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DE254-3665-7240-9A58-AAE3AA650505}"/>
              </a:ext>
            </a:extLst>
          </p:cNvPr>
          <p:cNvSpPr>
            <a:spLocks noGrp="1"/>
          </p:cNvSpPr>
          <p:nvPr>
            <p:ph type="title" idx="4294967295"/>
          </p:nvPr>
        </p:nvSpPr>
        <p:spPr>
          <a:xfrm>
            <a:off x="1066800" y="264212"/>
            <a:ext cx="10058400" cy="1449387"/>
          </a:xfrm>
        </p:spPr>
        <p:txBody>
          <a:bodyPr>
            <a:normAutofit/>
          </a:bodyPr>
          <a:lstStyle/>
          <a:p>
            <a:pPr algn="ctr"/>
            <a:r>
              <a:rPr lang="en-US" b="1" dirty="0">
                <a:solidFill>
                  <a:schemeClr val="tx1"/>
                </a:solidFill>
              </a:rPr>
              <a:t>Therapeutic Potential</a:t>
            </a:r>
          </a:p>
        </p:txBody>
      </p:sp>
      <p:sp>
        <p:nvSpPr>
          <p:cNvPr id="3" name="Content Placeholder 2">
            <a:extLst>
              <a:ext uri="{FF2B5EF4-FFF2-40B4-BE49-F238E27FC236}">
                <a16:creationId xmlns:a16="http://schemas.microsoft.com/office/drawing/2014/main" id="{5BBD8060-1CFF-954B-A67E-9198464A4CFB}"/>
              </a:ext>
            </a:extLst>
          </p:cNvPr>
          <p:cNvSpPr>
            <a:spLocks noGrp="1"/>
          </p:cNvSpPr>
          <p:nvPr>
            <p:ph sz="half" idx="4294967295"/>
          </p:nvPr>
        </p:nvSpPr>
        <p:spPr>
          <a:xfrm>
            <a:off x="889356" y="2414694"/>
            <a:ext cx="4938713" cy="4022725"/>
          </a:xfrm>
        </p:spPr>
        <p:txBody>
          <a:bodyPr anchor="ctr"/>
          <a:lstStyle/>
          <a:p>
            <a:pPr>
              <a:buFont typeface="Arial" panose="020B0604020202020204" pitchFamily="34" charset="0"/>
              <a:buChar char="•"/>
            </a:pPr>
            <a:r>
              <a:rPr lang="en-US" sz="2400" dirty="0"/>
              <a:t>PRL-3 specific nanobodies can act as “homing device” to bring cytotoxic agents to cells that contain PRL-3</a:t>
            </a:r>
          </a:p>
          <a:p>
            <a:pPr>
              <a:buFont typeface="Arial" panose="020B0604020202020204" pitchFamily="34" charset="0"/>
              <a:buChar char="•"/>
            </a:pPr>
            <a:r>
              <a:rPr lang="en-US" sz="2400" dirty="0"/>
              <a:t>This allows for targeted therapies that won’t affect non-cancerous cells like traditional chemotherapy </a:t>
            </a:r>
          </a:p>
          <a:p>
            <a:pPr>
              <a:buFont typeface="Arial" panose="020B0604020202020204" pitchFamily="34" charset="0"/>
              <a:buChar char="•"/>
            </a:pPr>
            <a:endParaRPr lang="en-US" dirty="0"/>
          </a:p>
          <a:p>
            <a:pPr>
              <a:buFont typeface="Arial" panose="020B0604020202020204" pitchFamily="34" charset="0"/>
              <a:buChar char="•"/>
            </a:pPr>
            <a:endParaRPr lang="en-US" dirty="0"/>
          </a:p>
        </p:txBody>
      </p:sp>
      <p:pic>
        <p:nvPicPr>
          <p:cNvPr id="2052" name="Picture 4" descr="New Drugs Approved in 2019 - MPR">
            <a:extLst>
              <a:ext uri="{FF2B5EF4-FFF2-40B4-BE49-F238E27FC236}">
                <a16:creationId xmlns:a16="http://schemas.microsoft.com/office/drawing/2014/main" id="{A11B4107-5B41-5E43-AD0E-571B8D59AB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8269" y="2414694"/>
            <a:ext cx="5181600" cy="345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50847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B0727-9F4A-9746-9EC3-62A7C1C2FE87}"/>
              </a:ext>
            </a:extLst>
          </p:cNvPr>
          <p:cNvSpPr>
            <a:spLocks noGrp="1"/>
          </p:cNvSpPr>
          <p:nvPr>
            <p:ph type="title" idx="4294967295"/>
          </p:nvPr>
        </p:nvSpPr>
        <p:spPr>
          <a:xfrm>
            <a:off x="838200" y="-98981"/>
            <a:ext cx="10515600" cy="1325562"/>
          </a:xfrm>
        </p:spPr>
        <p:txBody>
          <a:bodyPr/>
          <a:lstStyle/>
          <a:p>
            <a:pPr algn="ctr"/>
            <a:r>
              <a:rPr lang="en-US" b="1" dirty="0">
                <a:solidFill>
                  <a:schemeClr val="tx1"/>
                </a:solidFill>
              </a:rPr>
              <a:t>Immunotoxin PE38</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3450D9B-ED12-D148-AE00-DEB102339421}"/>
                  </a:ext>
                </a:extLst>
              </p:cNvPr>
              <p:cNvSpPr>
                <a:spLocks noGrp="1"/>
              </p:cNvSpPr>
              <p:nvPr>
                <p:ph idx="4294967295"/>
              </p:nvPr>
            </p:nvSpPr>
            <p:spPr>
              <a:xfrm>
                <a:off x="109537" y="1368769"/>
                <a:ext cx="11972925" cy="1776767"/>
              </a:xfrm>
            </p:spPr>
            <p:txBody>
              <a:bodyPr>
                <a:normAutofit lnSpcReduction="10000"/>
              </a:bodyPr>
              <a:lstStyle/>
              <a:p>
                <a:pPr>
                  <a:buClr>
                    <a:schemeClr val="tx1"/>
                  </a:buClr>
                  <a:buFont typeface="Arial" panose="020B0604020202020204" pitchFamily="34" charset="0"/>
                  <a:buChar char="•"/>
                </a:pPr>
                <a:r>
                  <a:rPr lang="en-US" sz="2200" dirty="0"/>
                  <a:t>Genetically engineered form of the cytotoxic pseudomonas exotoxin</a:t>
                </a:r>
              </a:p>
              <a:p>
                <a:pPr>
                  <a:buClr>
                    <a:schemeClr val="tx1"/>
                  </a:buClr>
                  <a:buFont typeface="Arial" panose="020B0604020202020204" pitchFamily="34" charset="0"/>
                  <a:buChar char="•"/>
                </a:pPr>
                <a:r>
                  <a:rPr lang="en-US" sz="2200" dirty="0"/>
                  <a:t>TGF</a:t>
                </a:r>
                <a14:m>
                  <m:oMath xmlns:m="http://schemas.openxmlformats.org/officeDocument/2006/math">
                    <m:r>
                      <a:rPr lang="en-US" sz="2200" i="1" smtClean="0">
                        <a:latin typeface="Cambria Math" panose="02040503050406030204" pitchFamily="18" charset="0"/>
                        <a:ea typeface="Cambria Math" panose="02040503050406030204" pitchFamily="18" charset="0"/>
                      </a:rPr>
                      <m:t>𝛼</m:t>
                    </m:r>
                  </m:oMath>
                </a14:m>
                <a:r>
                  <a:rPr lang="en-US" sz="2200" dirty="0"/>
                  <a:t>-PE38 phase 2 clinical trial on malignant brain tumors in the Netherlands, 2004 </a:t>
                </a:r>
              </a:p>
              <a:p>
                <a:pPr>
                  <a:buClr>
                    <a:schemeClr val="tx1"/>
                  </a:buClr>
                  <a:buFont typeface="Arial" panose="020B0604020202020204" pitchFamily="34" charset="0"/>
                  <a:buChar char="•"/>
                </a:pPr>
                <a:r>
                  <a:rPr lang="en-US" sz="2200" dirty="0"/>
                  <a:t>Lim et al. 2017 used an engineered </a:t>
                </a:r>
                <a:r>
                  <a:rPr lang="en-US" sz="2200" i="1" dirty="0"/>
                  <a:t>Salmonellae </a:t>
                </a:r>
                <a:r>
                  <a:rPr lang="en-US" sz="2200" dirty="0"/>
                  <a:t>to infiltrate solid tumors and deliver TGF</a:t>
                </a:r>
                <a:r>
                  <a:rPr lang="en-US" sz="2200" dirty="0">
                    <a:ea typeface="Cambria Math" panose="02040503050406030204" pitchFamily="18" charset="0"/>
                  </a:rPr>
                  <a:t> </a:t>
                </a:r>
                <a14:m>
                  <m:oMath xmlns:m="http://schemas.openxmlformats.org/officeDocument/2006/math">
                    <m:r>
                      <a:rPr lang="en-US" sz="2200" i="1">
                        <a:latin typeface="Cambria Math" panose="02040503050406030204" pitchFamily="18" charset="0"/>
                        <a:ea typeface="Cambria Math" panose="02040503050406030204" pitchFamily="18" charset="0"/>
                      </a:rPr>
                      <m:t>𝛼</m:t>
                    </m:r>
                  </m:oMath>
                </a14:m>
                <a:r>
                  <a:rPr lang="en-US" sz="2200" dirty="0"/>
                  <a:t>-PE38 </a:t>
                </a:r>
              </a:p>
              <a:p>
                <a:pPr>
                  <a:buClr>
                    <a:schemeClr val="tx1"/>
                  </a:buClr>
                  <a:buFont typeface="Arial" panose="020B0604020202020204" pitchFamily="34" charset="0"/>
                  <a:buChar char="•"/>
                </a:pPr>
                <a:r>
                  <a:rPr lang="en-US" sz="2200" b="1" dirty="0"/>
                  <a:t>Li et al. 2016 used target-specific nanobodies coupled to PE38</a:t>
                </a:r>
              </a:p>
              <a:p>
                <a:pPr>
                  <a:buClr>
                    <a:schemeClr val="tx1"/>
                  </a:buClr>
                </a:pPr>
                <a:endParaRPr lang="en-US" dirty="0"/>
              </a:p>
            </p:txBody>
          </p:sp>
        </mc:Choice>
        <mc:Fallback xmlns="">
          <p:sp>
            <p:nvSpPr>
              <p:cNvPr id="3" name="Content Placeholder 2">
                <a:extLst>
                  <a:ext uri="{FF2B5EF4-FFF2-40B4-BE49-F238E27FC236}">
                    <a16:creationId xmlns:a16="http://schemas.microsoft.com/office/drawing/2014/main" id="{23450D9B-ED12-D148-AE00-DEB102339421}"/>
                  </a:ext>
                </a:extLst>
              </p:cNvPr>
              <p:cNvSpPr>
                <a:spLocks noGrp="1" noRot="1" noChangeAspect="1" noMove="1" noResize="1" noEditPoints="1" noAdjustHandles="1" noChangeArrowheads="1" noChangeShapeType="1" noTextEdit="1"/>
              </p:cNvSpPr>
              <p:nvPr>
                <p:ph idx="4294967295"/>
              </p:nvPr>
            </p:nvSpPr>
            <p:spPr>
              <a:xfrm>
                <a:off x="109537" y="1368769"/>
                <a:ext cx="11972925" cy="1776767"/>
              </a:xfrm>
              <a:blipFill>
                <a:blip r:embed="rId2"/>
                <a:stretch>
                  <a:fillRect l="-1377" t="-6429" b="-2857"/>
                </a:stretch>
              </a:blipFill>
            </p:spPr>
            <p:txBody>
              <a:bodyPr/>
              <a:lstStyle/>
              <a:p>
                <a:r>
                  <a:rPr lang="en-US">
                    <a:noFill/>
                  </a:rPr>
                  <a:t> </a:t>
                </a:r>
              </a:p>
            </p:txBody>
          </p:sp>
        </mc:Fallback>
      </mc:AlternateContent>
      <p:pic>
        <p:nvPicPr>
          <p:cNvPr id="8" name="Picture 7" descr="Diagram&#10;&#10;Description automatically generated with low confidence">
            <a:extLst>
              <a:ext uri="{FF2B5EF4-FFF2-40B4-BE49-F238E27FC236}">
                <a16:creationId xmlns:a16="http://schemas.microsoft.com/office/drawing/2014/main" id="{880BAC9A-77FC-AA4B-90A3-B473FAB99149}"/>
              </a:ext>
            </a:extLst>
          </p:cNvPr>
          <p:cNvPicPr>
            <a:picLocks noChangeAspect="1"/>
          </p:cNvPicPr>
          <p:nvPr/>
        </p:nvPicPr>
        <p:blipFill>
          <a:blip r:embed="rId3"/>
          <a:stretch>
            <a:fillRect/>
          </a:stretch>
        </p:blipFill>
        <p:spPr>
          <a:xfrm>
            <a:off x="838200" y="3712464"/>
            <a:ext cx="4592389" cy="2493011"/>
          </a:xfrm>
          <a:prstGeom prst="rect">
            <a:avLst/>
          </a:prstGeom>
        </p:spPr>
      </p:pic>
      <p:grpSp>
        <p:nvGrpSpPr>
          <p:cNvPr id="7" name="Group 6">
            <a:extLst>
              <a:ext uri="{FF2B5EF4-FFF2-40B4-BE49-F238E27FC236}">
                <a16:creationId xmlns:a16="http://schemas.microsoft.com/office/drawing/2014/main" id="{0DA99F08-D0DE-8748-85A0-6E90AF5C2183}"/>
              </a:ext>
            </a:extLst>
          </p:cNvPr>
          <p:cNvGrpSpPr/>
          <p:nvPr/>
        </p:nvGrpSpPr>
        <p:grpSpPr>
          <a:xfrm>
            <a:off x="6929179" y="2978708"/>
            <a:ext cx="3330389" cy="3226768"/>
            <a:chOff x="6929179" y="2978708"/>
            <a:chExt cx="3330389" cy="3226768"/>
          </a:xfrm>
        </p:grpSpPr>
        <p:pic>
          <p:nvPicPr>
            <p:cNvPr id="6" name="Picture 5">
              <a:extLst>
                <a:ext uri="{FF2B5EF4-FFF2-40B4-BE49-F238E27FC236}">
                  <a16:creationId xmlns:a16="http://schemas.microsoft.com/office/drawing/2014/main" id="{A38D29E4-AFCA-784E-B9C3-80E7AFC22549}"/>
                </a:ext>
              </a:extLst>
            </p:cNvPr>
            <p:cNvPicPr>
              <a:picLocks noChangeAspect="1"/>
            </p:cNvPicPr>
            <p:nvPr/>
          </p:nvPicPr>
          <p:blipFill>
            <a:blip r:embed="rId4"/>
            <a:stretch>
              <a:fillRect/>
            </a:stretch>
          </p:blipFill>
          <p:spPr>
            <a:xfrm>
              <a:off x="7203595" y="2978708"/>
              <a:ext cx="3055973" cy="2896704"/>
            </a:xfrm>
            <a:prstGeom prst="rect">
              <a:avLst/>
            </a:prstGeom>
          </p:spPr>
        </p:pic>
        <p:sp>
          <p:nvSpPr>
            <p:cNvPr id="9" name="Oval 8">
              <a:extLst>
                <a:ext uri="{FF2B5EF4-FFF2-40B4-BE49-F238E27FC236}">
                  <a16:creationId xmlns:a16="http://schemas.microsoft.com/office/drawing/2014/main" id="{43E4BE00-3C6D-0E4A-A6E9-33559A207519}"/>
                </a:ext>
              </a:extLst>
            </p:cNvPr>
            <p:cNvSpPr/>
            <p:nvPr/>
          </p:nvSpPr>
          <p:spPr>
            <a:xfrm>
              <a:off x="6929179" y="5418212"/>
              <a:ext cx="770069" cy="787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519F1F7-ED52-DA43-9AAA-826A49EEDFE4}"/>
                </a:ext>
              </a:extLst>
            </p:cNvPr>
            <p:cNvSpPr txBox="1"/>
            <p:nvPr/>
          </p:nvSpPr>
          <p:spPr>
            <a:xfrm>
              <a:off x="8901435" y="5445343"/>
              <a:ext cx="649537" cy="369332"/>
            </a:xfrm>
            <a:prstGeom prst="rect">
              <a:avLst/>
            </a:prstGeom>
            <a:noFill/>
          </p:spPr>
          <p:txBody>
            <a:bodyPr wrap="none" rtlCol="0">
              <a:spAutoFit/>
            </a:bodyPr>
            <a:lstStyle/>
            <a:p>
              <a:r>
                <a:rPr lang="en-US" dirty="0"/>
                <a:t>PE38</a:t>
              </a:r>
            </a:p>
          </p:txBody>
        </p:sp>
      </p:grpSp>
      <p:sp>
        <p:nvSpPr>
          <p:cNvPr id="5" name="TextBox 4">
            <a:extLst>
              <a:ext uri="{FF2B5EF4-FFF2-40B4-BE49-F238E27FC236}">
                <a16:creationId xmlns:a16="http://schemas.microsoft.com/office/drawing/2014/main" id="{077693E8-7D51-3444-BC92-4575A131DDC1}"/>
              </a:ext>
            </a:extLst>
          </p:cNvPr>
          <p:cNvSpPr txBox="1"/>
          <p:nvPr/>
        </p:nvSpPr>
        <p:spPr>
          <a:xfrm>
            <a:off x="10707983" y="6488668"/>
            <a:ext cx="1374479" cy="369332"/>
          </a:xfrm>
          <a:prstGeom prst="rect">
            <a:avLst/>
          </a:prstGeom>
          <a:noFill/>
        </p:spPr>
        <p:txBody>
          <a:bodyPr wrap="none" rtlCol="0">
            <a:spAutoFit/>
          </a:bodyPr>
          <a:lstStyle/>
          <a:p>
            <a:r>
              <a:rPr lang="en-US" dirty="0"/>
              <a:t>Li et al. 2016</a:t>
            </a:r>
          </a:p>
        </p:txBody>
      </p:sp>
    </p:spTree>
    <p:extLst>
      <p:ext uri="{BB962C8B-B14F-4D97-AF65-F5344CB8AC3E}">
        <p14:creationId xmlns:p14="http://schemas.microsoft.com/office/powerpoint/2010/main" val="14965204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2044D-CD2C-BA48-9570-6FE3C568D9E3}"/>
              </a:ext>
            </a:extLst>
          </p:cNvPr>
          <p:cNvSpPr>
            <a:spLocks noGrp="1"/>
          </p:cNvSpPr>
          <p:nvPr>
            <p:ph type="title" idx="4294967295"/>
          </p:nvPr>
        </p:nvSpPr>
        <p:spPr>
          <a:xfrm>
            <a:off x="887691" y="161058"/>
            <a:ext cx="10058400" cy="955218"/>
          </a:xfrm>
        </p:spPr>
        <p:txBody>
          <a:bodyPr/>
          <a:lstStyle/>
          <a:p>
            <a:pPr algn="ctr"/>
            <a:r>
              <a:rPr lang="en-US" b="1" dirty="0">
                <a:solidFill>
                  <a:schemeClr val="tx1"/>
                </a:solidFill>
              </a:rPr>
              <a:t>PCR Cloning – pSKB3+NB+PE38</a:t>
            </a:r>
          </a:p>
        </p:txBody>
      </p:sp>
      <p:pic>
        <p:nvPicPr>
          <p:cNvPr id="4" name="Content Placeholder 3" descr="Diagram&#10;&#10;Description automatically generated">
            <a:extLst>
              <a:ext uri="{FF2B5EF4-FFF2-40B4-BE49-F238E27FC236}">
                <a16:creationId xmlns:a16="http://schemas.microsoft.com/office/drawing/2014/main" id="{345C50E9-D70F-6946-A3BD-6883B0903F8E}"/>
              </a:ext>
            </a:extLst>
          </p:cNvPr>
          <p:cNvPicPr>
            <a:picLocks noGrp="1" noChangeAspect="1"/>
          </p:cNvPicPr>
          <p:nvPr>
            <p:ph idx="4294967295"/>
          </p:nvPr>
        </p:nvPicPr>
        <p:blipFill>
          <a:blip r:embed="rId2"/>
          <a:stretch>
            <a:fillRect/>
          </a:stretch>
        </p:blipFill>
        <p:spPr>
          <a:xfrm>
            <a:off x="477437" y="1606468"/>
            <a:ext cx="6039187" cy="3953247"/>
          </a:xfrm>
          <a:prstGeom prst="rect">
            <a:avLst/>
          </a:prstGeom>
        </p:spPr>
      </p:pic>
      <p:cxnSp>
        <p:nvCxnSpPr>
          <p:cNvPr id="6" name="Straight Arrow Connector 5">
            <a:extLst>
              <a:ext uri="{FF2B5EF4-FFF2-40B4-BE49-F238E27FC236}">
                <a16:creationId xmlns:a16="http://schemas.microsoft.com/office/drawing/2014/main" id="{C916EB9E-740E-9A4D-9B98-689C6BB449DC}"/>
              </a:ext>
            </a:extLst>
          </p:cNvPr>
          <p:cNvCxnSpPr>
            <a:cxnSpLocks/>
          </p:cNvCxnSpPr>
          <p:nvPr/>
        </p:nvCxnSpPr>
        <p:spPr>
          <a:xfrm>
            <a:off x="6516624" y="3347693"/>
            <a:ext cx="841248" cy="0"/>
          </a:xfrm>
          <a:prstGeom prst="straightConnector1">
            <a:avLst/>
          </a:prstGeom>
          <a:ln>
            <a:solidFill>
              <a:schemeClr val="tx1"/>
            </a:solidFill>
            <a:tailEnd type="triangle"/>
          </a:ln>
        </p:spPr>
        <p:style>
          <a:lnRef idx="3">
            <a:schemeClr val="accent1"/>
          </a:lnRef>
          <a:fillRef idx="0">
            <a:schemeClr val="accent1"/>
          </a:fillRef>
          <a:effectRef idx="2">
            <a:schemeClr val="accent1"/>
          </a:effectRef>
          <a:fontRef idx="minor">
            <a:schemeClr val="tx1"/>
          </a:fontRef>
        </p:style>
      </p:cxnSp>
      <p:pic>
        <p:nvPicPr>
          <p:cNvPr id="8" name="Picture 7" descr="Diagram&#10;&#10;Description automatically generated">
            <a:extLst>
              <a:ext uri="{FF2B5EF4-FFF2-40B4-BE49-F238E27FC236}">
                <a16:creationId xmlns:a16="http://schemas.microsoft.com/office/drawing/2014/main" id="{6C9ADEFA-A135-E643-A75E-3FA92B184A98}"/>
              </a:ext>
            </a:extLst>
          </p:cNvPr>
          <p:cNvPicPr>
            <a:picLocks noChangeAspect="1"/>
          </p:cNvPicPr>
          <p:nvPr/>
        </p:nvPicPr>
        <p:blipFill>
          <a:blip r:embed="rId3"/>
          <a:stretch>
            <a:fillRect/>
          </a:stretch>
        </p:blipFill>
        <p:spPr>
          <a:xfrm>
            <a:off x="7431153" y="1397361"/>
            <a:ext cx="3626834" cy="4522876"/>
          </a:xfrm>
          <a:prstGeom prst="rect">
            <a:avLst/>
          </a:prstGeom>
        </p:spPr>
      </p:pic>
    </p:spTree>
    <p:extLst>
      <p:ext uri="{BB962C8B-B14F-4D97-AF65-F5344CB8AC3E}">
        <p14:creationId xmlns:p14="http://schemas.microsoft.com/office/powerpoint/2010/main" val="27261827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FA9B4-A669-FC47-9F75-29A47A2C04B7}"/>
              </a:ext>
            </a:extLst>
          </p:cNvPr>
          <p:cNvSpPr>
            <a:spLocks noGrp="1"/>
          </p:cNvSpPr>
          <p:nvPr>
            <p:ph type="title"/>
          </p:nvPr>
        </p:nvSpPr>
        <p:spPr>
          <a:xfrm>
            <a:off x="1066799" y="-136944"/>
            <a:ext cx="10058400" cy="1450757"/>
          </a:xfrm>
        </p:spPr>
        <p:txBody>
          <a:bodyPr/>
          <a:lstStyle/>
          <a:p>
            <a:pPr algn="ctr"/>
            <a:r>
              <a:rPr lang="en-US" b="1" dirty="0">
                <a:solidFill>
                  <a:schemeClr val="tx1"/>
                </a:solidFill>
              </a:rPr>
              <a:t>pSKB3-Nb-PE38 Protein Purification</a:t>
            </a:r>
          </a:p>
        </p:txBody>
      </p:sp>
      <p:grpSp>
        <p:nvGrpSpPr>
          <p:cNvPr id="5" name="Group 4">
            <a:extLst>
              <a:ext uri="{FF2B5EF4-FFF2-40B4-BE49-F238E27FC236}">
                <a16:creationId xmlns:a16="http://schemas.microsoft.com/office/drawing/2014/main" id="{F9C99D1B-B240-464D-B933-9466E4DBB822}"/>
              </a:ext>
            </a:extLst>
          </p:cNvPr>
          <p:cNvGrpSpPr/>
          <p:nvPr/>
        </p:nvGrpSpPr>
        <p:grpSpPr>
          <a:xfrm>
            <a:off x="641969" y="1887232"/>
            <a:ext cx="11321192" cy="4181454"/>
            <a:chOff x="641969" y="1887232"/>
            <a:chExt cx="11321192" cy="4181454"/>
          </a:xfrm>
        </p:grpSpPr>
        <p:grpSp>
          <p:nvGrpSpPr>
            <p:cNvPr id="3" name="Group 2">
              <a:extLst>
                <a:ext uri="{FF2B5EF4-FFF2-40B4-BE49-F238E27FC236}">
                  <a16:creationId xmlns:a16="http://schemas.microsoft.com/office/drawing/2014/main" id="{692D4253-B4D9-4BCE-AC2D-661025DFDD82}"/>
                </a:ext>
              </a:extLst>
            </p:cNvPr>
            <p:cNvGrpSpPr/>
            <p:nvPr/>
          </p:nvGrpSpPr>
          <p:grpSpPr>
            <a:xfrm>
              <a:off x="641969" y="1887232"/>
              <a:ext cx="5675725" cy="3809426"/>
              <a:chOff x="420274" y="2105007"/>
              <a:chExt cx="5675725" cy="3809426"/>
            </a:xfrm>
          </p:grpSpPr>
          <p:pic>
            <p:nvPicPr>
              <p:cNvPr id="6" name="Picture 5" descr="A picture containing text&#10;&#10;Description automatically generated">
                <a:extLst>
                  <a:ext uri="{FF2B5EF4-FFF2-40B4-BE49-F238E27FC236}">
                    <a16:creationId xmlns:a16="http://schemas.microsoft.com/office/drawing/2014/main" id="{F39448E8-B3F6-504E-B522-54B3C2331DF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Lst>
              </a:blip>
              <a:srcRect l="7615" t="27086" r="39577" b="21913"/>
              <a:stretch/>
            </p:blipFill>
            <p:spPr>
              <a:xfrm>
                <a:off x="420274" y="2691852"/>
                <a:ext cx="5675725" cy="3222581"/>
              </a:xfrm>
              <a:prstGeom prst="rect">
                <a:avLst/>
              </a:prstGeom>
              <a:ln>
                <a:solidFill>
                  <a:schemeClr val="tx1"/>
                </a:solidFill>
              </a:ln>
            </p:spPr>
          </p:pic>
          <p:sp>
            <p:nvSpPr>
              <p:cNvPr id="7" name="TextBox 6">
                <a:extLst>
                  <a:ext uri="{FF2B5EF4-FFF2-40B4-BE49-F238E27FC236}">
                    <a16:creationId xmlns:a16="http://schemas.microsoft.com/office/drawing/2014/main" id="{551B3E0D-559E-174E-A2D9-F6759D9040C5}"/>
                  </a:ext>
                </a:extLst>
              </p:cNvPr>
              <p:cNvSpPr txBox="1"/>
              <p:nvPr/>
            </p:nvSpPr>
            <p:spPr>
              <a:xfrm rot="18602752">
                <a:off x="576015" y="2953355"/>
                <a:ext cx="1356462" cy="461665"/>
              </a:xfrm>
              <a:prstGeom prst="rect">
                <a:avLst/>
              </a:prstGeom>
              <a:noFill/>
            </p:spPr>
            <p:txBody>
              <a:bodyPr wrap="none" rtlCol="0">
                <a:spAutoFit/>
              </a:bodyPr>
              <a:lstStyle/>
              <a:p>
                <a:r>
                  <a:rPr lang="en-US" sz="2400" b="1" dirty="0"/>
                  <a:t>Insoluble</a:t>
                </a:r>
              </a:p>
            </p:txBody>
          </p:sp>
          <p:sp>
            <p:nvSpPr>
              <p:cNvPr id="8" name="TextBox 7">
                <a:extLst>
                  <a:ext uri="{FF2B5EF4-FFF2-40B4-BE49-F238E27FC236}">
                    <a16:creationId xmlns:a16="http://schemas.microsoft.com/office/drawing/2014/main" id="{4F5DF5F3-768B-9D46-B26F-87BF4863AABA}"/>
                  </a:ext>
                </a:extLst>
              </p:cNvPr>
              <p:cNvSpPr txBox="1"/>
              <p:nvPr/>
            </p:nvSpPr>
            <p:spPr>
              <a:xfrm rot="18635185">
                <a:off x="1572192" y="3041049"/>
                <a:ext cx="1132041" cy="461665"/>
              </a:xfrm>
              <a:prstGeom prst="rect">
                <a:avLst/>
              </a:prstGeom>
              <a:noFill/>
            </p:spPr>
            <p:txBody>
              <a:bodyPr wrap="none" rtlCol="0">
                <a:spAutoFit/>
              </a:bodyPr>
              <a:lstStyle/>
              <a:p>
                <a:r>
                  <a:rPr lang="en-US" sz="2400" b="1" dirty="0"/>
                  <a:t>Soluble</a:t>
                </a:r>
              </a:p>
            </p:txBody>
          </p:sp>
          <p:sp>
            <p:nvSpPr>
              <p:cNvPr id="9" name="TextBox 8">
                <a:extLst>
                  <a:ext uri="{FF2B5EF4-FFF2-40B4-BE49-F238E27FC236}">
                    <a16:creationId xmlns:a16="http://schemas.microsoft.com/office/drawing/2014/main" id="{DE115BB4-8554-D649-9088-7A88C0031DCA}"/>
                  </a:ext>
                </a:extLst>
              </p:cNvPr>
              <p:cNvSpPr txBox="1"/>
              <p:nvPr/>
            </p:nvSpPr>
            <p:spPr>
              <a:xfrm rot="18615960">
                <a:off x="2400894" y="2781506"/>
                <a:ext cx="1814664" cy="461665"/>
              </a:xfrm>
              <a:prstGeom prst="rect">
                <a:avLst/>
              </a:prstGeom>
              <a:noFill/>
            </p:spPr>
            <p:txBody>
              <a:bodyPr wrap="none" rtlCol="0">
                <a:spAutoFit/>
              </a:bodyPr>
              <a:lstStyle/>
              <a:p>
                <a:r>
                  <a:rPr lang="en-US" sz="2400" b="1" dirty="0"/>
                  <a:t>Flowthrough</a:t>
                </a:r>
              </a:p>
            </p:txBody>
          </p:sp>
          <p:sp>
            <p:nvSpPr>
              <p:cNvPr id="10" name="TextBox 9">
                <a:extLst>
                  <a:ext uri="{FF2B5EF4-FFF2-40B4-BE49-F238E27FC236}">
                    <a16:creationId xmlns:a16="http://schemas.microsoft.com/office/drawing/2014/main" id="{B74798AC-9DD3-0B49-815A-70499F0ABB64}"/>
                  </a:ext>
                </a:extLst>
              </p:cNvPr>
              <p:cNvSpPr txBox="1"/>
              <p:nvPr/>
            </p:nvSpPr>
            <p:spPr>
              <a:xfrm rot="18602789">
                <a:off x="3429084" y="3042032"/>
                <a:ext cx="1129925" cy="461665"/>
              </a:xfrm>
              <a:prstGeom prst="rect">
                <a:avLst/>
              </a:prstGeom>
              <a:noFill/>
            </p:spPr>
            <p:txBody>
              <a:bodyPr wrap="square" rtlCol="0">
                <a:spAutoFit/>
              </a:bodyPr>
              <a:lstStyle/>
              <a:p>
                <a:r>
                  <a:rPr lang="en-US" sz="2400" b="1" dirty="0"/>
                  <a:t>Wash</a:t>
                </a:r>
              </a:p>
            </p:txBody>
          </p:sp>
          <p:sp>
            <p:nvSpPr>
              <p:cNvPr id="11" name="TextBox 10">
                <a:extLst>
                  <a:ext uri="{FF2B5EF4-FFF2-40B4-BE49-F238E27FC236}">
                    <a16:creationId xmlns:a16="http://schemas.microsoft.com/office/drawing/2014/main" id="{2887DC59-EBF6-2045-B64A-CC098685E3F0}"/>
                  </a:ext>
                </a:extLst>
              </p:cNvPr>
              <p:cNvSpPr txBox="1"/>
              <p:nvPr/>
            </p:nvSpPr>
            <p:spPr>
              <a:xfrm rot="18638933">
                <a:off x="4386107" y="2864802"/>
                <a:ext cx="1244251" cy="461665"/>
              </a:xfrm>
              <a:prstGeom prst="rect">
                <a:avLst/>
              </a:prstGeom>
              <a:noFill/>
            </p:spPr>
            <p:txBody>
              <a:bodyPr wrap="none" rtlCol="0">
                <a:spAutoFit/>
              </a:bodyPr>
              <a:lstStyle/>
              <a:p>
                <a:r>
                  <a:rPr lang="en-US" sz="2400" b="1" dirty="0"/>
                  <a:t>Elution1</a:t>
                </a:r>
              </a:p>
            </p:txBody>
          </p:sp>
          <p:sp>
            <p:nvSpPr>
              <p:cNvPr id="12" name="TextBox 11">
                <a:extLst>
                  <a:ext uri="{FF2B5EF4-FFF2-40B4-BE49-F238E27FC236}">
                    <a16:creationId xmlns:a16="http://schemas.microsoft.com/office/drawing/2014/main" id="{D78CEC21-8B89-BE4C-983B-F61FAC03E01E}"/>
                  </a:ext>
                </a:extLst>
              </p:cNvPr>
              <p:cNvSpPr txBox="1"/>
              <p:nvPr/>
            </p:nvSpPr>
            <p:spPr>
              <a:xfrm rot="18599805">
                <a:off x="5193519" y="2842846"/>
                <a:ext cx="1244251" cy="461665"/>
              </a:xfrm>
              <a:prstGeom prst="rect">
                <a:avLst/>
              </a:prstGeom>
              <a:noFill/>
            </p:spPr>
            <p:txBody>
              <a:bodyPr wrap="none" rtlCol="0">
                <a:spAutoFit/>
              </a:bodyPr>
              <a:lstStyle/>
              <a:p>
                <a:r>
                  <a:rPr lang="en-US" sz="2400" b="1" dirty="0"/>
                  <a:t>Elution2</a:t>
                </a:r>
              </a:p>
            </p:txBody>
          </p:sp>
        </p:grpSp>
        <p:grpSp>
          <p:nvGrpSpPr>
            <p:cNvPr id="4" name="Group 3">
              <a:extLst>
                <a:ext uri="{FF2B5EF4-FFF2-40B4-BE49-F238E27FC236}">
                  <a16:creationId xmlns:a16="http://schemas.microsoft.com/office/drawing/2014/main" id="{081A8FE5-FE0B-CE44-9217-7E569D13A7C0}"/>
                </a:ext>
              </a:extLst>
            </p:cNvPr>
            <p:cNvGrpSpPr/>
            <p:nvPr/>
          </p:nvGrpSpPr>
          <p:grpSpPr>
            <a:xfrm>
              <a:off x="2862355" y="2473248"/>
              <a:ext cx="9100806" cy="3595438"/>
              <a:chOff x="2862355" y="2473248"/>
              <a:chExt cx="9100806" cy="3595438"/>
            </a:xfrm>
          </p:grpSpPr>
          <p:pic>
            <p:nvPicPr>
              <p:cNvPr id="13" name="Picture 12" descr="A close-up of a computer screen&#10;&#10;Description automatically generated with medium confidence">
                <a:extLst>
                  <a:ext uri="{FF2B5EF4-FFF2-40B4-BE49-F238E27FC236}">
                    <a16:creationId xmlns:a16="http://schemas.microsoft.com/office/drawing/2014/main" id="{5DDA5AA9-7CFB-384D-8D49-EEAF5AA4A7D4}"/>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Lst>
              </a:blip>
              <a:srcRect l="31384" t="21496" r="12905" b="24638"/>
              <a:stretch/>
            </p:blipFill>
            <p:spPr>
              <a:xfrm flipH="1">
                <a:off x="6453023" y="2473248"/>
                <a:ext cx="5510138" cy="3219994"/>
              </a:xfrm>
              <a:prstGeom prst="rect">
                <a:avLst/>
              </a:prstGeom>
            </p:spPr>
          </p:pic>
          <p:sp>
            <p:nvSpPr>
              <p:cNvPr id="14" name="Rectangle 13">
                <a:extLst>
                  <a:ext uri="{FF2B5EF4-FFF2-40B4-BE49-F238E27FC236}">
                    <a16:creationId xmlns:a16="http://schemas.microsoft.com/office/drawing/2014/main" id="{0EB8871B-A0BF-47A9-9B47-813AFE8FD786}"/>
                  </a:ext>
                </a:extLst>
              </p:cNvPr>
              <p:cNvSpPr/>
              <p:nvPr/>
            </p:nvSpPr>
            <p:spPr>
              <a:xfrm>
                <a:off x="2862355" y="5668576"/>
                <a:ext cx="617477" cy="400110"/>
              </a:xfrm>
              <a:prstGeom prst="rect">
                <a:avLst/>
              </a:prstGeom>
            </p:spPr>
            <p:txBody>
              <a:bodyPr wrap="none">
                <a:spAutoFit/>
              </a:bodyPr>
              <a:lstStyle/>
              <a:p>
                <a:r>
                  <a:rPr lang="en-US" sz="2000" b="1" dirty="0"/>
                  <a:t>Blot</a:t>
                </a:r>
              </a:p>
            </p:txBody>
          </p:sp>
          <p:sp>
            <p:nvSpPr>
              <p:cNvPr id="15" name="Rectangle 14">
                <a:extLst>
                  <a:ext uri="{FF2B5EF4-FFF2-40B4-BE49-F238E27FC236}">
                    <a16:creationId xmlns:a16="http://schemas.microsoft.com/office/drawing/2014/main" id="{BA2F4F7A-83FA-4D56-B499-5627D8CF68D6}"/>
                  </a:ext>
                </a:extLst>
              </p:cNvPr>
              <p:cNvSpPr/>
              <p:nvPr/>
            </p:nvSpPr>
            <p:spPr>
              <a:xfrm>
                <a:off x="8946509" y="5668576"/>
                <a:ext cx="540533" cy="400110"/>
              </a:xfrm>
              <a:prstGeom prst="rect">
                <a:avLst/>
              </a:prstGeom>
            </p:spPr>
            <p:txBody>
              <a:bodyPr wrap="none">
                <a:spAutoFit/>
              </a:bodyPr>
              <a:lstStyle/>
              <a:p>
                <a:r>
                  <a:rPr lang="en-US" sz="2000" b="1" dirty="0"/>
                  <a:t>Gel</a:t>
                </a:r>
              </a:p>
            </p:txBody>
          </p:sp>
        </p:grpSp>
      </p:grpSp>
    </p:spTree>
    <p:extLst>
      <p:ext uri="{BB962C8B-B14F-4D97-AF65-F5344CB8AC3E}">
        <p14:creationId xmlns:p14="http://schemas.microsoft.com/office/powerpoint/2010/main" val="9044439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9644C-1BD3-F441-B8A5-CE280CAD3689}"/>
              </a:ext>
            </a:extLst>
          </p:cNvPr>
          <p:cNvSpPr>
            <a:spLocks noGrp="1"/>
          </p:cNvSpPr>
          <p:nvPr>
            <p:ph type="title"/>
          </p:nvPr>
        </p:nvSpPr>
        <p:spPr/>
        <p:txBody>
          <a:bodyPr/>
          <a:lstStyle/>
          <a:p>
            <a:pPr algn="ctr"/>
            <a:r>
              <a:rPr lang="en-US" b="1" dirty="0">
                <a:solidFill>
                  <a:schemeClr val="tx1"/>
                </a:solidFill>
              </a:rPr>
              <a:t>CellTiter-Glo</a:t>
            </a:r>
          </a:p>
        </p:txBody>
      </p:sp>
      <p:pic>
        <p:nvPicPr>
          <p:cNvPr id="8" name="Content Placeholder 7">
            <a:extLst>
              <a:ext uri="{FF2B5EF4-FFF2-40B4-BE49-F238E27FC236}">
                <a16:creationId xmlns:a16="http://schemas.microsoft.com/office/drawing/2014/main" id="{95712BC0-4A18-5842-941F-9935FA54F3E6}"/>
              </a:ext>
            </a:extLst>
          </p:cNvPr>
          <p:cNvPicPr>
            <a:picLocks noGrp="1" noChangeAspect="1"/>
          </p:cNvPicPr>
          <p:nvPr>
            <p:ph idx="1"/>
          </p:nvPr>
        </p:nvPicPr>
        <p:blipFill>
          <a:blip r:embed="rId2"/>
          <a:stretch>
            <a:fillRect/>
          </a:stretch>
        </p:blipFill>
        <p:spPr>
          <a:xfrm>
            <a:off x="3919281" y="2147771"/>
            <a:ext cx="4353438" cy="3550377"/>
          </a:xfrm>
        </p:spPr>
      </p:pic>
    </p:spTree>
    <p:extLst>
      <p:ext uri="{BB962C8B-B14F-4D97-AF65-F5344CB8AC3E}">
        <p14:creationId xmlns:p14="http://schemas.microsoft.com/office/powerpoint/2010/main" val="13660917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DDDA9-1A37-574E-A80B-3F189710D1C8}"/>
              </a:ext>
            </a:extLst>
          </p:cNvPr>
          <p:cNvSpPr>
            <a:spLocks noGrp="1"/>
          </p:cNvSpPr>
          <p:nvPr>
            <p:ph type="title"/>
          </p:nvPr>
        </p:nvSpPr>
        <p:spPr/>
        <p:txBody>
          <a:bodyPr/>
          <a:lstStyle/>
          <a:p>
            <a:pPr algn="ctr"/>
            <a:r>
              <a:rPr lang="en-US" b="1" dirty="0">
                <a:solidFill>
                  <a:schemeClr val="tx1"/>
                </a:solidFill>
              </a:rPr>
              <a:t>CellTiter-Glo Results</a:t>
            </a:r>
          </a:p>
        </p:txBody>
      </p:sp>
      <p:pic>
        <p:nvPicPr>
          <p:cNvPr id="3" name="Picture 2" descr="Chart&#10;&#10;Description automatically generated">
            <a:extLst>
              <a:ext uri="{FF2B5EF4-FFF2-40B4-BE49-F238E27FC236}">
                <a16:creationId xmlns:a16="http://schemas.microsoft.com/office/drawing/2014/main" id="{0AEC5F9E-70D0-7343-819D-024F3E310248}"/>
              </a:ext>
            </a:extLst>
          </p:cNvPr>
          <p:cNvPicPr>
            <a:picLocks noChangeAspect="1"/>
          </p:cNvPicPr>
          <p:nvPr/>
        </p:nvPicPr>
        <p:blipFill rotWithShape="1">
          <a:blip r:embed="rId2"/>
          <a:srcRect l="2409" r="1840"/>
          <a:stretch/>
        </p:blipFill>
        <p:spPr>
          <a:xfrm>
            <a:off x="2157878" y="2132731"/>
            <a:ext cx="7937204" cy="3751110"/>
          </a:xfrm>
          <a:prstGeom prst="rect">
            <a:avLst/>
          </a:prstGeom>
          <a:ln>
            <a:solidFill>
              <a:schemeClr val="tx1"/>
            </a:solidFill>
          </a:ln>
        </p:spPr>
      </p:pic>
    </p:spTree>
    <p:extLst>
      <p:ext uri="{BB962C8B-B14F-4D97-AF65-F5344CB8AC3E}">
        <p14:creationId xmlns:p14="http://schemas.microsoft.com/office/powerpoint/2010/main" val="7527910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B8BEE-CCA8-3244-A7D3-D9348B30DE25}"/>
              </a:ext>
            </a:extLst>
          </p:cNvPr>
          <p:cNvSpPr>
            <a:spLocks noGrp="1"/>
          </p:cNvSpPr>
          <p:nvPr>
            <p:ph type="title"/>
          </p:nvPr>
        </p:nvSpPr>
        <p:spPr>
          <a:xfrm>
            <a:off x="6389355" y="263527"/>
            <a:ext cx="5127171" cy="1450757"/>
          </a:xfrm>
        </p:spPr>
        <p:txBody>
          <a:bodyPr vert="horz" lIns="91440" tIns="45720" rIns="91440" bIns="45720" rtlCol="0" anchor="b">
            <a:normAutofit/>
          </a:bodyPr>
          <a:lstStyle/>
          <a:p>
            <a:r>
              <a:rPr lang="en-US" b="1" dirty="0">
                <a:solidFill>
                  <a:schemeClr val="tx1"/>
                </a:solidFill>
              </a:rPr>
              <a:t>What is PRL-3?</a:t>
            </a:r>
          </a:p>
        </p:txBody>
      </p:sp>
      <p:pic>
        <p:nvPicPr>
          <p:cNvPr id="5" name="Picture Placeholder 5" descr="Diagram&#10;&#10;Description automatically generated">
            <a:extLst>
              <a:ext uri="{FF2B5EF4-FFF2-40B4-BE49-F238E27FC236}">
                <a16:creationId xmlns:a16="http://schemas.microsoft.com/office/drawing/2014/main" id="{019A361B-23B0-DD47-8537-4CEB71DC8942}"/>
              </a:ext>
            </a:extLst>
          </p:cNvPr>
          <p:cNvPicPr>
            <a:picLocks noGrp="1" noChangeAspect="1"/>
          </p:cNvPicPr>
          <p:nvPr>
            <p:ph sz="half" idx="2"/>
          </p:nvPr>
        </p:nvPicPr>
        <p:blipFill rotWithShape="1">
          <a:blip r:embed="rId2"/>
          <a:srcRect t="715" b="-1"/>
          <a:stretch/>
        </p:blipFill>
        <p:spPr>
          <a:xfrm>
            <a:off x="935363" y="682629"/>
            <a:ext cx="4867284" cy="5210224"/>
          </a:xfrm>
          <a:prstGeom prst="rect">
            <a:avLst/>
          </a:prstGeom>
          <a:noFill/>
        </p:spPr>
      </p:pic>
      <p:sp>
        <p:nvSpPr>
          <p:cNvPr id="3" name="Content Placeholder 2">
            <a:extLst>
              <a:ext uri="{FF2B5EF4-FFF2-40B4-BE49-F238E27FC236}">
                <a16:creationId xmlns:a16="http://schemas.microsoft.com/office/drawing/2014/main" id="{7B4DDDDE-001C-294A-A5D6-C940BA04653D}"/>
              </a:ext>
            </a:extLst>
          </p:cNvPr>
          <p:cNvSpPr>
            <a:spLocks noGrp="1"/>
          </p:cNvSpPr>
          <p:nvPr>
            <p:ph sz="half" idx="1"/>
          </p:nvPr>
        </p:nvSpPr>
        <p:spPr>
          <a:xfrm>
            <a:off x="6411684" y="2198914"/>
            <a:ext cx="5127172" cy="3670180"/>
          </a:xfrm>
        </p:spPr>
        <p:txBody>
          <a:bodyPr vert="horz" lIns="0" tIns="45720" rIns="0" bIns="45720" rtlCol="0">
            <a:normAutofit/>
          </a:bodyPr>
          <a:lstStyle/>
          <a:p>
            <a:pPr>
              <a:buClr>
                <a:schemeClr val="tx1"/>
              </a:buClr>
              <a:buFont typeface="Arial" panose="020B0604020202020204" pitchFamily="34" charset="0"/>
              <a:buChar char="•"/>
            </a:pPr>
            <a:r>
              <a:rPr lang="en-US" dirty="0"/>
              <a:t> </a:t>
            </a:r>
            <a:r>
              <a:rPr lang="en-US" sz="2200" dirty="0"/>
              <a:t>Oncogenic protein tyrosine phosphatase</a:t>
            </a:r>
          </a:p>
          <a:p>
            <a:pPr>
              <a:buClr>
                <a:schemeClr val="tx1"/>
              </a:buClr>
              <a:buFont typeface="Arial" panose="020B0604020202020204" pitchFamily="34" charset="0"/>
              <a:buChar char="•"/>
            </a:pPr>
            <a:r>
              <a:rPr lang="en-US" sz="2200" dirty="0"/>
              <a:t> Associated with increased metastasis and worse prognoses</a:t>
            </a:r>
          </a:p>
          <a:p>
            <a:pPr>
              <a:buClr>
                <a:schemeClr val="tx1"/>
              </a:buClr>
              <a:buFont typeface="Arial" panose="020B0604020202020204" pitchFamily="34" charset="0"/>
              <a:buChar char="•"/>
            </a:pPr>
            <a:r>
              <a:rPr lang="en-US" sz="2200" dirty="0"/>
              <a:t> Overexpressed in a variety of solid cancers such as breast, colon, and prostate</a:t>
            </a:r>
          </a:p>
          <a:p>
            <a:pPr>
              <a:buClr>
                <a:schemeClr val="tx1"/>
              </a:buClr>
              <a:buFont typeface="Arial" panose="020B0604020202020204" pitchFamily="34" charset="0"/>
              <a:buChar char="•"/>
            </a:pPr>
            <a:r>
              <a:rPr lang="en-US" sz="2200" dirty="0"/>
              <a:t> Not well studied in leukemia</a:t>
            </a:r>
          </a:p>
          <a:p>
            <a:pPr>
              <a:buClr>
                <a:schemeClr val="accent1"/>
              </a:buClr>
              <a:buFont typeface="Arial" panose="020B0604020202020204" pitchFamily="34" charset="0"/>
              <a:buChar char="•"/>
            </a:pPr>
            <a:endParaRPr lang="en-US" dirty="0"/>
          </a:p>
          <a:p>
            <a:pPr>
              <a:buClr>
                <a:schemeClr val="accent1"/>
              </a:buClr>
            </a:pPr>
            <a:endParaRPr lang="en-US" dirty="0"/>
          </a:p>
        </p:txBody>
      </p:sp>
      <p:sp>
        <p:nvSpPr>
          <p:cNvPr id="4" name="TextBox 3">
            <a:extLst>
              <a:ext uri="{FF2B5EF4-FFF2-40B4-BE49-F238E27FC236}">
                <a16:creationId xmlns:a16="http://schemas.microsoft.com/office/drawing/2014/main" id="{ED62C6D8-9F3A-4642-A120-B6FA98FB9C2F}"/>
              </a:ext>
            </a:extLst>
          </p:cNvPr>
          <p:cNvSpPr txBox="1"/>
          <p:nvPr/>
        </p:nvSpPr>
        <p:spPr>
          <a:xfrm>
            <a:off x="10660874" y="6459561"/>
            <a:ext cx="1588833" cy="369332"/>
          </a:xfrm>
          <a:prstGeom prst="rect">
            <a:avLst/>
          </a:prstGeom>
          <a:noFill/>
        </p:spPr>
        <p:txBody>
          <a:bodyPr wrap="none" rtlCol="0">
            <a:spAutoFit/>
          </a:bodyPr>
          <a:lstStyle/>
          <a:p>
            <a:r>
              <a:rPr lang="en-US" dirty="0"/>
              <a:t>Wei et al. 2018</a:t>
            </a:r>
          </a:p>
        </p:txBody>
      </p:sp>
    </p:spTree>
    <p:extLst>
      <p:ext uri="{BB962C8B-B14F-4D97-AF65-F5344CB8AC3E}">
        <p14:creationId xmlns:p14="http://schemas.microsoft.com/office/powerpoint/2010/main" val="19968749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A75C1-B535-FF44-B3C1-84677E494BF8}"/>
              </a:ext>
            </a:extLst>
          </p:cNvPr>
          <p:cNvSpPr>
            <a:spLocks noGrp="1"/>
          </p:cNvSpPr>
          <p:nvPr>
            <p:ph type="title"/>
          </p:nvPr>
        </p:nvSpPr>
        <p:spPr>
          <a:xfrm>
            <a:off x="1137037" y="286603"/>
            <a:ext cx="10058400" cy="1450757"/>
          </a:xfrm>
        </p:spPr>
        <p:txBody>
          <a:bodyPr/>
          <a:lstStyle/>
          <a:p>
            <a:pPr algn="ctr"/>
            <a:r>
              <a:rPr lang="en-US" b="1" dirty="0">
                <a:solidFill>
                  <a:schemeClr val="tx1"/>
                </a:solidFill>
              </a:rPr>
              <a:t>Conclusions</a:t>
            </a:r>
          </a:p>
        </p:txBody>
      </p:sp>
      <p:sp>
        <p:nvSpPr>
          <p:cNvPr id="3" name="Content Placeholder 2">
            <a:extLst>
              <a:ext uri="{FF2B5EF4-FFF2-40B4-BE49-F238E27FC236}">
                <a16:creationId xmlns:a16="http://schemas.microsoft.com/office/drawing/2014/main" id="{514A34DF-1DBB-A04C-AFAE-27E989345756}"/>
              </a:ext>
            </a:extLst>
          </p:cNvPr>
          <p:cNvSpPr>
            <a:spLocks noGrp="1"/>
          </p:cNvSpPr>
          <p:nvPr>
            <p:ph idx="1"/>
          </p:nvPr>
        </p:nvSpPr>
        <p:spPr/>
        <p:txBody>
          <a:bodyPr>
            <a:normAutofit/>
          </a:bodyPr>
          <a:lstStyle/>
          <a:p>
            <a:pPr>
              <a:lnSpc>
                <a:spcPct val="100000"/>
              </a:lnSpc>
              <a:buFont typeface="Arial" panose="020B0604020202020204" pitchFamily="34" charset="0"/>
              <a:buChar char="•"/>
            </a:pPr>
            <a:r>
              <a:rPr lang="en-US" sz="2400" dirty="0">
                <a:solidFill>
                  <a:schemeClr val="tx1"/>
                </a:solidFill>
              </a:rPr>
              <a:t>Developed two DNA constructs </a:t>
            </a:r>
          </a:p>
          <a:p>
            <a:pPr lvl="1">
              <a:lnSpc>
                <a:spcPct val="100000"/>
              </a:lnSpc>
              <a:buClrTx/>
              <a:buFont typeface="Arial" panose="020B0604020202020204" pitchFamily="34" charset="0"/>
              <a:buChar char="•"/>
            </a:pPr>
            <a:r>
              <a:rPr lang="en-US" sz="2400" dirty="0">
                <a:solidFill>
                  <a:schemeClr val="tx1"/>
                </a:solidFill>
              </a:rPr>
              <a:t>His tagged </a:t>
            </a:r>
            <a:r>
              <a:rPr lang="en-US" sz="2400" dirty="0" err="1">
                <a:solidFill>
                  <a:schemeClr val="tx1"/>
                </a:solidFill>
              </a:rPr>
              <a:t>Nanobody</a:t>
            </a:r>
            <a:r>
              <a:rPr lang="en-US" sz="2400" dirty="0">
                <a:solidFill>
                  <a:schemeClr val="tx1"/>
                </a:solidFill>
              </a:rPr>
              <a:t> to study the functional roles of PRL-3</a:t>
            </a:r>
          </a:p>
          <a:p>
            <a:pPr lvl="1">
              <a:lnSpc>
                <a:spcPct val="100000"/>
              </a:lnSpc>
              <a:buClrTx/>
              <a:buFont typeface="Arial" panose="020B0604020202020204" pitchFamily="34" charset="0"/>
              <a:buChar char="•"/>
            </a:pPr>
            <a:r>
              <a:rPr lang="en-US" sz="2400" dirty="0" err="1">
                <a:solidFill>
                  <a:schemeClr val="tx1"/>
                </a:solidFill>
              </a:rPr>
              <a:t>Nanobody</a:t>
            </a:r>
            <a:r>
              <a:rPr lang="en-US" sz="2400" dirty="0">
                <a:solidFill>
                  <a:schemeClr val="tx1"/>
                </a:solidFill>
              </a:rPr>
              <a:t> fused to an Immunotoxin to study a possible therapeutic role of PRL-3</a:t>
            </a:r>
          </a:p>
          <a:p>
            <a:pPr>
              <a:lnSpc>
                <a:spcPct val="100000"/>
              </a:lnSpc>
              <a:buFont typeface="Arial" panose="020B0604020202020204" pitchFamily="34" charset="0"/>
              <a:buChar char="•"/>
            </a:pPr>
            <a:r>
              <a:rPr lang="en-US" sz="2400" dirty="0">
                <a:solidFill>
                  <a:schemeClr val="tx1"/>
                </a:solidFill>
              </a:rPr>
              <a:t>Performed a scratch assay to set a baseline behavior for HEK293T cells with PRL-3 overexpressed</a:t>
            </a:r>
          </a:p>
          <a:p>
            <a:pPr>
              <a:lnSpc>
                <a:spcPct val="100000"/>
              </a:lnSpc>
              <a:buFont typeface="Arial" panose="020B0604020202020204" pitchFamily="34" charset="0"/>
              <a:buChar char="•"/>
            </a:pPr>
            <a:r>
              <a:rPr lang="en-US" sz="2400" dirty="0">
                <a:solidFill>
                  <a:schemeClr val="tx1"/>
                </a:solidFill>
              </a:rPr>
              <a:t>Purified </a:t>
            </a:r>
            <a:r>
              <a:rPr lang="en-US" sz="2400" dirty="0" err="1">
                <a:solidFill>
                  <a:schemeClr val="tx1"/>
                </a:solidFill>
              </a:rPr>
              <a:t>Nanobody+Immunotoxin</a:t>
            </a:r>
            <a:r>
              <a:rPr lang="en-US" sz="2400" dirty="0">
                <a:solidFill>
                  <a:schemeClr val="tx1"/>
                </a:solidFill>
              </a:rPr>
              <a:t> (</a:t>
            </a:r>
            <a:r>
              <a:rPr lang="en-US" sz="2400" dirty="0" err="1">
                <a:solidFill>
                  <a:schemeClr val="tx1"/>
                </a:solidFill>
              </a:rPr>
              <a:t>Nb+It</a:t>
            </a:r>
            <a:r>
              <a:rPr lang="en-US" sz="2400" dirty="0">
                <a:solidFill>
                  <a:schemeClr val="tx1"/>
                </a:solidFill>
              </a:rPr>
              <a:t>) protein </a:t>
            </a:r>
          </a:p>
          <a:p>
            <a:pPr>
              <a:lnSpc>
                <a:spcPct val="100000"/>
              </a:lnSpc>
              <a:buFont typeface="Arial" panose="020B0604020202020204" pitchFamily="34" charset="0"/>
              <a:buChar char="•"/>
            </a:pPr>
            <a:r>
              <a:rPr lang="en-US" sz="2400" dirty="0">
                <a:solidFill>
                  <a:schemeClr val="tx1"/>
                </a:solidFill>
              </a:rPr>
              <a:t>Performed a CellTiter-Glo assay for initial testing of </a:t>
            </a:r>
            <a:r>
              <a:rPr lang="en-US" sz="2400" dirty="0" err="1">
                <a:solidFill>
                  <a:schemeClr val="tx1"/>
                </a:solidFill>
              </a:rPr>
              <a:t>Nb+It</a:t>
            </a:r>
            <a:endParaRPr lang="en-US" sz="2400" dirty="0">
              <a:solidFill>
                <a:schemeClr val="tx1"/>
              </a:solidFill>
            </a:endParaRPr>
          </a:p>
        </p:txBody>
      </p:sp>
    </p:spTree>
    <p:extLst>
      <p:ext uri="{BB962C8B-B14F-4D97-AF65-F5344CB8AC3E}">
        <p14:creationId xmlns:p14="http://schemas.microsoft.com/office/powerpoint/2010/main" val="18890464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5A4C1-D059-2E42-8FAC-DB9A888DCEE1}"/>
              </a:ext>
            </a:extLst>
          </p:cNvPr>
          <p:cNvSpPr>
            <a:spLocks noGrp="1"/>
          </p:cNvSpPr>
          <p:nvPr>
            <p:ph type="title"/>
          </p:nvPr>
        </p:nvSpPr>
        <p:spPr/>
        <p:txBody>
          <a:bodyPr/>
          <a:lstStyle/>
          <a:p>
            <a:pPr algn="ctr"/>
            <a:r>
              <a:rPr lang="en-US" b="1" dirty="0">
                <a:solidFill>
                  <a:schemeClr val="tx1"/>
                </a:solidFill>
              </a:rPr>
              <a:t>Future Directions</a:t>
            </a:r>
          </a:p>
        </p:txBody>
      </p:sp>
      <p:sp>
        <p:nvSpPr>
          <p:cNvPr id="3" name="Content Placeholder 2">
            <a:extLst>
              <a:ext uri="{FF2B5EF4-FFF2-40B4-BE49-F238E27FC236}">
                <a16:creationId xmlns:a16="http://schemas.microsoft.com/office/drawing/2014/main" id="{6B3A6383-3FD6-3345-BB64-565D26E6A053}"/>
              </a:ext>
            </a:extLst>
          </p:cNvPr>
          <p:cNvSpPr>
            <a:spLocks noGrp="1"/>
          </p:cNvSpPr>
          <p:nvPr>
            <p:ph idx="1"/>
          </p:nvPr>
        </p:nvSpPr>
        <p:spPr/>
        <p:txBody>
          <a:bodyPr/>
          <a:lstStyle/>
          <a:p>
            <a:pPr>
              <a:buFont typeface="Arial" panose="020B0604020202020204" pitchFamily="34" charset="0"/>
              <a:buChar char="•"/>
            </a:pPr>
            <a:r>
              <a:rPr lang="en-US" sz="2400" dirty="0"/>
              <a:t>Functional roles of PRL3</a:t>
            </a:r>
          </a:p>
          <a:p>
            <a:pPr lvl="1">
              <a:buClrTx/>
              <a:buFont typeface="Arial" panose="020B0604020202020204" pitchFamily="34" charset="0"/>
              <a:buChar char="•"/>
            </a:pPr>
            <a:r>
              <a:rPr lang="en-US" sz="2400" dirty="0"/>
              <a:t>Utilize His tagged </a:t>
            </a:r>
            <a:r>
              <a:rPr lang="en-US" sz="2400" dirty="0" err="1"/>
              <a:t>Nb</a:t>
            </a:r>
            <a:r>
              <a:rPr lang="en-US" sz="2400" dirty="0"/>
              <a:t> to study PRL3’s cellular localization, migration as well as identify it’s binding partners by Immunostaining and Immunoprecipitation </a:t>
            </a:r>
          </a:p>
          <a:p>
            <a:pPr lvl="1">
              <a:buClrTx/>
              <a:buFont typeface="Arial" panose="020B0604020202020204" pitchFamily="34" charset="0"/>
              <a:buChar char="•"/>
            </a:pPr>
            <a:r>
              <a:rPr lang="en-US" sz="2400" dirty="0"/>
              <a:t>Purify His tagged </a:t>
            </a:r>
            <a:r>
              <a:rPr lang="en-US" sz="2400" dirty="0" err="1"/>
              <a:t>Nb</a:t>
            </a:r>
            <a:r>
              <a:rPr lang="en-US" sz="2400" dirty="0"/>
              <a:t> for in vitro approaches </a:t>
            </a:r>
          </a:p>
          <a:p>
            <a:pPr>
              <a:buFont typeface="Arial" panose="020B0604020202020204" pitchFamily="34" charset="0"/>
              <a:buChar char="•"/>
            </a:pPr>
            <a:r>
              <a:rPr lang="en-US" sz="2400" dirty="0"/>
              <a:t>Therapeutic Studies</a:t>
            </a:r>
          </a:p>
          <a:p>
            <a:pPr lvl="1">
              <a:buClrTx/>
              <a:buFont typeface="Arial" panose="020B0604020202020204" pitchFamily="34" charset="0"/>
              <a:buChar char="•"/>
            </a:pPr>
            <a:r>
              <a:rPr lang="en-US" sz="2400" dirty="0" err="1"/>
              <a:t>Nb</a:t>
            </a:r>
            <a:r>
              <a:rPr lang="en-US" sz="2400" dirty="0"/>
              <a:t>-Immunotoxin can be tested on various cancer cells expressing PRL3</a:t>
            </a:r>
          </a:p>
          <a:p>
            <a:pPr lvl="1">
              <a:buClrTx/>
              <a:buFont typeface="Arial" panose="020B0604020202020204" pitchFamily="34" charset="0"/>
              <a:buChar char="•"/>
            </a:pPr>
            <a:r>
              <a:rPr lang="en-US" sz="2400" dirty="0"/>
              <a:t>Testing in zebrafish and mice cancer models to see if the tumor survival is abrogated </a:t>
            </a:r>
          </a:p>
          <a:p>
            <a:pPr lvl="1"/>
            <a:endParaRPr lang="en-US" dirty="0"/>
          </a:p>
          <a:p>
            <a:pPr lvl="1"/>
            <a:endParaRPr lang="en-US" dirty="0"/>
          </a:p>
        </p:txBody>
      </p:sp>
    </p:spTree>
    <p:extLst>
      <p:ext uri="{BB962C8B-B14F-4D97-AF65-F5344CB8AC3E}">
        <p14:creationId xmlns:p14="http://schemas.microsoft.com/office/powerpoint/2010/main" val="26991524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C3E11F-83D5-7E49-A274-AEC201F1A504}"/>
              </a:ext>
            </a:extLst>
          </p:cNvPr>
          <p:cNvPicPr>
            <a:picLocks noChangeAspect="1"/>
          </p:cNvPicPr>
          <p:nvPr/>
        </p:nvPicPr>
        <p:blipFill rotWithShape="1">
          <a:blip r:embed="rId2"/>
          <a:srcRect t="19133" b="1912"/>
          <a:stretch/>
        </p:blipFill>
        <p:spPr>
          <a:xfrm>
            <a:off x="4005782" y="1410159"/>
            <a:ext cx="7661242" cy="4037682"/>
          </a:xfrm>
          <a:prstGeom prst="rect">
            <a:avLst/>
          </a:prstGeom>
        </p:spPr>
      </p:pic>
      <p:pic>
        <p:nvPicPr>
          <p:cNvPr id="5" name="Picture 4" descr="Logo, company name&#10;&#10;Description automatically generated">
            <a:extLst>
              <a:ext uri="{FF2B5EF4-FFF2-40B4-BE49-F238E27FC236}">
                <a16:creationId xmlns:a16="http://schemas.microsoft.com/office/drawing/2014/main" id="{94180546-2F55-ED48-9B11-22D6B1FF1C60}"/>
              </a:ext>
            </a:extLst>
          </p:cNvPr>
          <p:cNvPicPr>
            <a:picLocks noChangeAspect="1"/>
          </p:cNvPicPr>
          <p:nvPr/>
        </p:nvPicPr>
        <p:blipFill>
          <a:blip r:embed="rId3"/>
          <a:stretch>
            <a:fillRect/>
          </a:stretch>
        </p:blipFill>
        <p:spPr>
          <a:xfrm>
            <a:off x="188298" y="2257165"/>
            <a:ext cx="3817484" cy="2343669"/>
          </a:xfrm>
          <a:prstGeom prst="rect">
            <a:avLst/>
          </a:prstGeom>
        </p:spPr>
      </p:pic>
    </p:spTree>
    <p:extLst>
      <p:ext uri="{BB962C8B-B14F-4D97-AF65-F5344CB8AC3E}">
        <p14:creationId xmlns:p14="http://schemas.microsoft.com/office/powerpoint/2010/main" val="21684700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B6F5C-45C2-9746-B69F-AFBA4B6232BB}"/>
              </a:ext>
            </a:extLst>
          </p:cNvPr>
          <p:cNvSpPr>
            <a:spLocks noGrp="1"/>
          </p:cNvSpPr>
          <p:nvPr>
            <p:ph type="title"/>
          </p:nvPr>
        </p:nvSpPr>
        <p:spPr/>
        <p:txBody>
          <a:bodyPr/>
          <a:lstStyle/>
          <a:p>
            <a:pPr algn="ctr"/>
            <a:r>
              <a:rPr lang="en-US" b="1" dirty="0">
                <a:solidFill>
                  <a:schemeClr val="tx1"/>
                </a:solidFill>
              </a:rPr>
              <a:t>Acknowledgments</a:t>
            </a:r>
          </a:p>
        </p:txBody>
      </p:sp>
      <p:sp>
        <p:nvSpPr>
          <p:cNvPr id="3" name="Content Placeholder 2">
            <a:extLst>
              <a:ext uri="{FF2B5EF4-FFF2-40B4-BE49-F238E27FC236}">
                <a16:creationId xmlns:a16="http://schemas.microsoft.com/office/drawing/2014/main" id="{9D3E9626-8E87-204F-A823-CAB34707A674}"/>
              </a:ext>
            </a:extLst>
          </p:cNvPr>
          <p:cNvSpPr>
            <a:spLocks noGrp="1"/>
          </p:cNvSpPr>
          <p:nvPr>
            <p:ph idx="1"/>
          </p:nvPr>
        </p:nvSpPr>
        <p:spPr>
          <a:xfrm>
            <a:off x="838200" y="1957294"/>
            <a:ext cx="10515600" cy="1785676"/>
          </a:xfrm>
        </p:spPr>
        <p:txBody>
          <a:bodyPr>
            <a:normAutofit/>
          </a:bodyPr>
          <a:lstStyle/>
          <a:p>
            <a:pPr marL="0" indent="0" algn="ctr">
              <a:buNone/>
            </a:pPr>
            <a:r>
              <a:rPr lang="en-US" sz="2400" dirty="0"/>
              <a:t>A special thanks to Drs. Blackburn and Sampathi for their mentorship and contributions, Pete </a:t>
            </a:r>
            <a:r>
              <a:rPr lang="en-US" sz="2400" dirty="0" err="1"/>
              <a:t>Mirabito</a:t>
            </a:r>
            <a:r>
              <a:rPr lang="en-US" sz="2400" dirty="0"/>
              <a:t> for his ongoing support and the Kentucky IDeA Networks of Biomedical Research Excellence for their funding and support of this project.</a:t>
            </a:r>
          </a:p>
          <a:p>
            <a:pPr marL="0" indent="0" algn="ctr">
              <a:buNone/>
            </a:pPr>
            <a:endParaRPr lang="en-US" dirty="0"/>
          </a:p>
        </p:txBody>
      </p:sp>
      <p:pic>
        <p:nvPicPr>
          <p:cNvPr id="5" name="Picture 4" descr="A picture containing text, clipart&#10;&#10;Description automatically generated">
            <a:extLst>
              <a:ext uri="{FF2B5EF4-FFF2-40B4-BE49-F238E27FC236}">
                <a16:creationId xmlns:a16="http://schemas.microsoft.com/office/drawing/2014/main" id="{1E6C292E-7951-4E44-AB9B-A4B7AC981140}"/>
              </a:ext>
            </a:extLst>
          </p:cNvPr>
          <p:cNvPicPr>
            <a:picLocks noChangeAspect="1"/>
          </p:cNvPicPr>
          <p:nvPr/>
        </p:nvPicPr>
        <p:blipFill>
          <a:blip r:embed="rId2"/>
          <a:stretch>
            <a:fillRect/>
          </a:stretch>
        </p:blipFill>
        <p:spPr>
          <a:xfrm>
            <a:off x="838200" y="3590318"/>
            <a:ext cx="5029200" cy="2222500"/>
          </a:xfrm>
          <a:prstGeom prst="rect">
            <a:avLst/>
          </a:prstGeom>
        </p:spPr>
      </p:pic>
      <p:sp>
        <p:nvSpPr>
          <p:cNvPr id="4" name="Rectangle 3">
            <a:extLst>
              <a:ext uri="{FF2B5EF4-FFF2-40B4-BE49-F238E27FC236}">
                <a16:creationId xmlns:a16="http://schemas.microsoft.com/office/drawing/2014/main" id="{6CBC0340-B909-804D-9727-C6BE81CB7D41}"/>
              </a:ext>
            </a:extLst>
          </p:cNvPr>
          <p:cNvSpPr/>
          <p:nvPr/>
        </p:nvSpPr>
        <p:spPr>
          <a:xfrm>
            <a:off x="6643253" y="3962904"/>
            <a:ext cx="5029201" cy="1477328"/>
          </a:xfrm>
          <a:prstGeom prst="rect">
            <a:avLst/>
          </a:prstGeom>
        </p:spPr>
        <p:txBody>
          <a:bodyPr wrap="square">
            <a:spAutoFit/>
          </a:bodyPr>
          <a:lstStyle/>
          <a:p>
            <a:pPr algn="ctr"/>
            <a:r>
              <a:rPr lang="en-US" b="1" dirty="0"/>
              <a:t>Research reported in this publication was supported by an Institutional Development Award (IDeA) from the National Institute of General Medical Sciences of the National Institutes of Health under grant number P20GM103436.</a:t>
            </a:r>
            <a:endParaRPr lang="en-US" sz="3000" dirty="0"/>
          </a:p>
        </p:txBody>
      </p:sp>
    </p:spTree>
    <p:extLst>
      <p:ext uri="{BB962C8B-B14F-4D97-AF65-F5344CB8AC3E}">
        <p14:creationId xmlns:p14="http://schemas.microsoft.com/office/powerpoint/2010/main" val="13914075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2A4F4F-BA4B-2B4F-B159-9492DEB86B92}"/>
              </a:ext>
            </a:extLst>
          </p:cNvPr>
          <p:cNvSpPr>
            <a:spLocks noGrp="1"/>
          </p:cNvSpPr>
          <p:nvPr>
            <p:ph type="title"/>
          </p:nvPr>
        </p:nvSpPr>
        <p:spPr>
          <a:xfrm>
            <a:off x="6411685" y="634946"/>
            <a:ext cx="5127171" cy="1450757"/>
          </a:xfrm>
        </p:spPr>
        <p:txBody>
          <a:bodyPr>
            <a:normAutofit/>
          </a:bodyPr>
          <a:lstStyle/>
          <a:p>
            <a:r>
              <a:rPr lang="en-US" b="1" dirty="0">
                <a:solidFill>
                  <a:schemeClr val="tx1"/>
                </a:solidFill>
              </a:rPr>
              <a:t>Nanobodies</a:t>
            </a:r>
          </a:p>
        </p:txBody>
      </p:sp>
      <p:pic>
        <p:nvPicPr>
          <p:cNvPr id="4" name="Content Placeholder 3" descr="Diagram&#10;&#10;Description automatically generated">
            <a:extLst>
              <a:ext uri="{FF2B5EF4-FFF2-40B4-BE49-F238E27FC236}">
                <a16:creationId xmlns:a16="http://schemas.microsoft.com/office/drawing/2014/main" id="{F544798C-0354-7843-B425-EAC48DB70C9F}"/>
              </a:ext>
            </a:extLst>
          </p:cNvPr>
          <p:cNvPicPr>
            <a:picLocks noChangeAspect="1"/>
          </p:cNvPicPr>
          <p:nvPr/>
        </p:nvPicPr>
        <p:blipFill rotWithShape="1">
          <a:blip r:embed="rId2"/>
          <a:srcRect r="8174" b="11924"/>
          <a:stretch/>
        </p:blipFill>
        <p:spPr>
          <a:xfrm>
            <a:off x="643192" y="1459614"/>
            <a:ext cx="5451627" cy="3660294"/>
          </a:xfrm>
          <a:prstGeom prst="rect">
            <a:avLst/>
          </a:prstGeom>
        </p:spPr>
      </p:pic>
      <p:cxnSp>
        <p:nvCxnSpPr>
          <p:cNvPr id="15" name="Straight Connector 14">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BE597BC9-CB2C-4BFB-972C-5B9A992E53BE}"/>
              </a:ext>
            </a:extLst>
          </p:cNvPr>
          <p:cNvSpPr>
            <a:spLocks noGrp="1"/>
          </p:cNvSpPr>
          <p:nvPr>
            <p:ph idx="1"/>
          </p:nvPr>
        </p:nvSpPr>
        <p:spPr>
          <a:xfrm>
            <a:off x="6411684" y="2198914"/>
            <a:ext cx="5127172" cy="3670180"/>
          </a:xfrm>
        </p:spPr>
        <p:txBody>
          <a:bodyPr>
            <a:normAutofit/>
          </a:bodyPr>
          <a:lstStyle/>
          <a:p>
            <a:pPr>
              <a:buClr>
                <a:schemeClr val="tx1"/>
              </a:buClr>
              <a:buFont typeface="Arial" panose="020B0604020202020204" pitchFamily="34" charset="0"/>
              <a:buChar char="•"/>
            </a:pPr>
            <a:r>
              <a:rPr lang="en-US" sz="2200" dirty="0"/>
              <a:t> Camelids and cartilaginous fish have fractional pieces of antibodies called nanobodies</a:t>
            </a:r>
          </a:p>
          <a:p>
            <a:pPr>
              <a:buClr>
                <a:schemeClr val="tx1"/>
              </a:buClr>
              <a:buFont typeface="Arial" panose="020B0604020202020204" pitchFamily="34" charset="0"/>
              <a:buChar char="•"/>
            </a:pPr>
            <a:r>
              <a:rPr lang="en-US" sz="2200" dirty="0"/>
              <a:t> Antibodies are limited by their instability, larger size, and insufficient penetration into solid tissues</a:t>
            </a:r>
          </a:p>
          <a:p>
            <a:pPr>
              <a:buClr>
                <a:schemeClr val="tx1"/>
              </a:buClr>
              <a:buFont typeface="Arial" panose="020B0604020202020204" pitchFamily="34" charset="0"/>
              <a:buChar char="•"/>
            </a:pPr>
            <a:r>
              <a:rPr lang="en-US" sz="2200" dirty="0"/>
              <a:t>Nanobodies have additional therapeutic potential</a:t>
            </a:r>
          </a:p>
        </p:txBody>
      </p:sp>
      <p:sp>
        <p:nvSpPr>
          <p:cNvPr id="17" name="Rectangle 16">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Box 2">
            <a:extLst>
              <a:ext uri="{FF2B5EF4-FFF2-40B4-BE49-F238E27FC236}">
                <a16:creationId xmlns:a16="http://schemas.microsoft.com/office/drawing/2014/main" id="{6FC39142-5BD9-4B44-8315-3D7322F5E885}"/>
              </a:ext>
            </a:extLst>
          </p:cNvPr>
          <p:cNvSpPr txBox="1"/>
          <p:nvPr/>
        </p:nvSpPr>
        <p:spPr>
          <a:xfrm>
            <a:off x="9512227" y="6488668"/>
            <a:ext cx="2679773" cy="369332"/>
          </a:xfrm>
          <a:prstGeom prst="rect">
            <a:avLst/>
          </a:prstGeom>
          <a:noFill/>
        </p:spPr>
        <p:txBody>
          <a:bodyPr wrap="none" rtlCol="0">
            <a:spAutoFit/>
          </a:bodyPr>
          <a:lstStyle/>
          <a:p>
            <a:r>
              <a:rPr lang="en-US" dirty="0"/>
              <a:t>Courtesy of Caroline Smith</a:t>
            </a:r>
          </a:p>
        </p:txBody>
      </p:sp>
    </p:spTree>
    <p:extLst>
      <p:ext uri="{BB962C8B-B14F-4D97-AF65-F5344CB8AC3E}">
        <p14:creationId xmlns:p14="http://schemas.microsoft.com/office/powerpoint/2010/main" val="21052123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00B5AE2-C5CC-499C-8F2D-249888BE2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BA7A3698-B350-40E5-8475-9BCC41A08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0AC655C7-EC94-4BE6-84C8-2F9EFBBB27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5" descr="Graphical user interface, application&#10;&#10;Description automatically generated">
            <a:extLst>
              <a:ext uri="{FF2B5EF4-FFF2-40B4-BE49-F238E27FC236}">
                <a16:creationId xmlns:a16="http://schemas.microsoft.com/office/drawing/2014/main" id="{3BAC3A4B-8A6C-A947-AA0C-86370CC4941D}"/>
              </a:ext>
            </a:extLst>
          </p:cNvPr>
          <p:cNvPicPr>
            <a:picLocks noGrp="1" noChangeAspect="1"/>
          </p:cNvPicPr>
          <p:nvPr>
            <p:ph idx="1"/>
          </p:nvPr>
        </p:nvPicPr>
        <p:blipFill rotWithShape="1">
          <a:blip r:embed="rId2"/>
          <a:srcRect l="3326" r="22613" b="39340"/>
          <a:stretch/>
        </p:blipFill>
        <p:spPr bwMode="auto">
          <a:xfrm>
            <a:off x="-1" y="2518649"/>
            <a:ext cx="12192001" cy="2696178"/>
          </a:xfrm>
          <a:prstGeom prst="rect">
            <a:avLst/>
          </a:prstGeom>
          <a:noFill/>
        </p:spPr>
      </p:pic>
      <p:cxnSp>
        <p:nvCxnSpPr>
          <p:cNvPr id="18" name="Straight Connector 17">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6329CBCE-21AE-419D-AC1F-8ACF510A6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FF2DA012-1414-493D-888F-5D99D0BDA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a:extLst>
              <a:ext uri="{FF2B5EF4-FFF2-40B4-BE49-F238E27FC236}">
                <a16:creationId xmlns:a16="http://schemas.microsoft.com/office/drawing/2014/main" id="{E42E7B97-26AF-DE43-9F97-844907F5AC74}"/>
              </a:ext>
            </a:extLst>
          </p:cNvPr>
          <p:cNvSpPr/>
          <p:nvPr/>
        </p:nvSpPr>
        <p:spPr>
          <a:xfrm>
            <a:off x="7892142" y="1681453"/>
            <a:ext cx="3566159"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BCEB578-5C2B-2741-8A60-BDE9A6329972}"/>
              </a:ext>
            </a:extLst>
          </p:cNvPr>
          <p:cNvSpPr>
            <a:spLocks noGrp="1"/>
          </p:cNvSpPr>
          <p:nvPr>
            <p:ph type="title"/>
          </p:nvPr>
        </p:nvSpPr>
        <p:spPr>
          <a:xfrm>
            <a:off x="2016247" y="550645"/>
            <a:ext cx="8321529" cy="1450757"/>
          </a:xfrm>
        </p:spPr>
        <p:txBody>
          <a:bodyPr vert="horz" lIns="91440" tIns="45720" rIns="91440" bIns="45720" rtlCol="0" anchor="b">
            <a:normAutofit/>
          </a:bodyPr>
          <a:lstStyle/>
          <a:p>
            <a:pPr algn="ctr"/>
            <a:r>
              <a:rPr lang="en-US" sz="4800" b="1" kern="1200" spc="-50" baseline="0" dirty="0">
                <a:solidFill>
                  <a:schemeClr val="tx1"/>
                </a:solidFill>
                <a:latin typeface="+mj-lt"/>
                <a:ea typeface="+mj-ea"/>
                <a:cs typeface="+mj-cs"/>
              </a:rPr>
              <a:t>PRL-3 Specific Nanobodies</a:t>
            </a:r>
          </a:p>
        </p:txBody>
      </p:sp>
      <p:sp>
        <p:nvSpPr>
          <p:cNvPr id="15" name="TextBox 14">
            <a:extLst>
              <a:ext uri="{FF2B5EF4-FFF2-40B4-BE49-F238E27FC236}">
                <a16:creationId xmlns:a16="http://schemas.microsoft.com/office/drawing/2014/main" id="{2D3BF6CF-8C3B-9540-9196-EAFC86B02BCD}"/>
              </a:ext>
            </a:extLst>
          </p:cNvPr>
          <p:cNvSpPr txBox="1"/>
          <p:nvPr/>
        </p:nvSpPr>
        <p:spPr>
          <a:xfrm>
            <a:off x="9512227" y="6488668"/>
            <a:ext cx="2679773" cy="369332"/>
          </a:xfrm>
          <a:prstGeom prst="rect">
            <a:avLst/>
          </a:prstGeom>
          <a:noFill/>
        </p:spPr>
        <p:txBody>
          <a:bodyPr wrap="none" rtlCol="0">
            <a:spAutoFit/>
          </a:bodyPr>
          <a:lstStyle/>
          <a:p>
            <a:r>
              <a:rPr lang="en-US" dirty="0"/>
              <a:t>Courtesy of Caroline Smith</a:t>
            </a:r>
          </a:p>
        </p:txBody>
      </p:sp>
    </p:spTree>
    <p:extLst>
      <p:ext uri="{BB962C8B-B14F-4D97-AF65-F5344CB8AC3E}">
        <p14:creationId xmlns:p14="http://schemas.microsoft.com/office/powerpoint/2010/main" val="37904473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EB1836F0-F9E0-4D93-9BDD-7EEC6EA05F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526105-B0F4-9A41-89B6-E7950A56FE94}"/>
              </a:ext>
            </a:extLst>
          </p:cNvPr>
          <p:cNvSpPr>
            <a:spLocks noGrp="1"/>
          </p:cNvSpPr>
          <p:nvPr>
            <p:ph type="title" idx="4294967295"/>
          </p:nvPr>
        </p:nvSpPr>
        <p:spPr>
          <a:xfrm>
            <a:off x="5289754" y="639097"/>
            <a:ext cx="6253317" cy="3686015"/>
          </a:xfrm>
        </p:spPr>
        <p:txBody>
          <a:bodyPr vert="horz" lIns="91440" tIns="45720" rIns="91440" bIns="45720" rtlCol="0" anchor="b">
            <a:normAutofit/>
          </a:bodyPr>
          <a:lstStyle/>
          <a:p>
            <a:r>
              <a:rPr lang="en-US" b="1" dirty="0">
                <a:solidFill>
                  <a:schemeClr val="tx1"/>
                </a:solidFill>
              </a:rPr>
              <a:t>How can nanobodies be utilized to study the functional and therapeutic roles of PRL-3?</a:t>
            </a:r>
          </a:p>
        </p:txBody>
      </p:sp>
      <p:cxnSp>
        <p:nvCxnSpPr>
          <p:cNvPr id="17" name="Straight Connector 16">
            <a:extLst>
              <a:ext uri="{FF2B5EF4-FFF2-40B4-BE49-F238E27FC236}">
                <a16:creationId xmlns:a16="http://schemas.microsoft.com/office/drawing/2014/main" id="{7A49EFD3-A806-4D59-99F1-AA9AFAE4EF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071" y="4343400"/>
            <a:ext cx="5636107"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6D2F28D1-82F9-40FE-935C-85ECF7660D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4B670E93-2F53-48FC-AB6C-E99E22D17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6" name="Group 15">
            <a:extLst>
              <a:ext uri="{FF2B5EF4-FFF2-40B4-BE49-F238E27FC236}">
                <a16:creationId xmlns:a16="http://schemas.microsoft.com/office/drawing/2014/main" id="{16CA47A1-958E-9B48-8844-486C53CAD95C}"/>
              </a:ext>
            </a:extLst>
          </p:cNvPr>
          <p:cNvGrpSpPr/>
          <p:nvPr/>
        </p:nvGrpSpPr>
        <p:grpSpPr>
          <a:xfrm>
            <a:off x="633999" y="670253"/>
            <a:ext cx="4494592" cy="4494592"/>
            <a:chOff x="633999" y="670253"/>
            <a:chExt cx="4494592" cy="4494592"/>
          </a:xfrm>
        </p:grpSpPr>
        <p:pic>
          <p:nvPicPr>
            <p:cNvPr id="6" name="Graphic 5" descr="Hierarchy">
              <a:extLst>
                <a:ext uri="{FF2B5EF4-FFF2-40B4-BE49-F238E27FC236}">
                  <a16:creationId xmlns:a16="http://schemas.microsoft.com/office/drawing/2014/main" id="{2E786E92-D132-42E5-84C3-42D09D4B882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3999" y="670253"/>
              <a:ext cx="4494592" cy="4494592"/>
            </a:xfrm>
            <a:prstGeom prst="rect">
              <a:avLst/>
            </a:prstGeom>
          </p:spPr>
        </p:pic>
        <p:pic>
          <p:nvPicPr>
            <p:cNvPr id="5" name="Graphic 4" descr="Petri Dish with solid fill">
              <a:extLst>
                <a:ext uri="{FF2B5EF4-FFF2-40B4-BE49-F238E27FC236}">
                  <a16:creationId xmlns:a16="http://schemas.microsoft.com/office/drawing/2014/main" id="{E45E905A-F7B7-4F4A-916D-C92E8EEEA6E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08919" y="3786246"/>
              <a:ext cx="788808" cy="788808"/>
            </a:xfrm>
            <a:prstGeom prst="rect">
              <a:avLst/>
            </a:prstGeom>
          </p:spPr>
        </p:pic>
        <p:pic>
          <p:nvPicPr>
            <p:cNvPr id="8" name="Graphic 7" descr="Medicine with solid fill">
              <a:extLst>
                <a:ext uri="{FF2B5EF4-FFF2-40B4-BE49-F238E27FC236}">
                  <a16:creationId xmlns:a16="http://schemas.microsoft.com/office/drawing/2014/main" id="{1B45359E-CB64-B54A-9EDC-1B1FE41E94A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72294" y="3843051"/>
              <a:ext cx="675197" cy="675197"/>
            </a:xfrm>
            <a:prstGeom prst="rect">
              <a:avLst/>
            </a:prstGeom>
          </p:spPr>
        </p:pic>
        <p:sp>
          <p:nvSpPr>
            <p:cNvPr id="10" name="Rectangle 9">
              <a:extLst>
                <a:ext uri="{FF2B5EF4-FFF2-40B4-BE49-F238E27FC236}">
                  <a16:creationId xmlns:a16="http://schemas.microsoft.com/office/drawing/2014/main" id="{CA090FED-DB0B-5D4C-92B6-5A53853BDDE7}"/>
                </a:ext>
              </a:extLst>
            </p:cNvPr>
            <p:cNvSpPr/>
            <p:nvPr/>
          </p:nvSpPr>
          <p:spPr>
            <a:xfrm>
              <a:off x="2197768" y="3051176"/>
              <a:ext cx="1203158" cy="1523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descr="Scientist female with solid fill">
              <a:extLst>
                <a:ext uri="{FF2B5EF4-FFF2-40B4-BE49-F238E27FC236}">
                  <a16:creationId xmlns:a16="http://schemas.microsoft.com/office/drawing/2014/main" id="{541EFCEB-9195-BC4C-A05C-C12BDB475D8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552682" y="1300256"/>
              <a:ext cx="662005" cy="662005"/>
            </a:xfrm>
            <a:prstGeom prst="rect">
              <a:avLst/>
            </a:prstGeom>
          </p:spPr>
        </p:pic>
      </p:grpSp>
      <p:sp>
        <p:nvSpPr>
          <p:cNvPr id="4" name="TextBox 3">
            <a:extLst>
              <a:ext uri="{FF2B5EF4-FFF2-40B4-BE49-F238E27FC236}">
                <a16:creationId xmlns:a16="http://schemas.microsoft.com/office/drawing/2014/main" id="{08958604-9A8B-194E-AA6C-92FFC8512BC0}"/>
              </a:ext>
            </a:extLst>
          </p:cNvPr>
          <p:cNvSpPr txBox="1"/>
          <p:nvPr/>
        </p:nvSpPr>
        <p:spPr>
          <a:xfrm>
            <a:off x="3718868" y="4474418"/>
            <a:ext cx="1168910" cy="369332"/>
          </a:xfrm>
          <a:prstGeom prst="rect">
            <a:avLst/>
          </a:prstGeom>
          <a:noFill/>
        </p:spPr>
        <p:txBody>
          <a:bodyPr wrap="none" rtlCol="0">
            <a:spAutoFit/>
          </a:bodyPr>
          <a:lstStyle/>
          <a:p>
            <a:pPr algn="ctr"/>
            <a:r>
              <a:rPr lang="en-US" dirty="0"/>
              <a:t>Functional</a:t>
            </a:r>
          </a:p>
        </p:txBody>
      </p:sp>
      <p:sp>
        <p:nvSpPr>
          <p:cNvPr id="7" name="TextBox 6">
            <a:extLst>
              <a:ext uri="{FF2B5EF4-FFF2-40B4-BE49-F238E27FC236}">
                <a16:creationId xmlns:a16="http://schemas.microsoft.com/office/drawing/2014/main" id="{F668BBA9-FA37-3643-9CC8-C9F5080AC9FF}"/>
              </a:ext>
            </a:extLst>
          </p:cNvPr>
          <p:cNvSpPr txBox="1"/>
          <p:nvPr/>
        </p:nvSpPr>
        <p:spPr>
          <a:xfrm>
            <a:off x="795909" y="4482697"/>
            <a:ext cx="1306833" cy="369332"/>
          </a:xfrm>
          <a:prstGeom prst="rect">
            <a:avLst/>
          </a:prstGeom>
          <a:noFill/>
        </p:spPr>
        <p:txBody>
          <a:bodyPr wrap="none" rtlCol="0">
            <a:spAutoFit/>
          </a:bodyPr>
          <a:lstStyle/>
          <a:p>
            <a:pPr algn="ctr"/>
            <a:r>
              <a:rPr lang="en-US" dirty="0"/>
              <a:t>Therapeutic</a:t>
            </a:r>
          </a:p>
        </p:txBody>
      </p:sp>
    </p:spTree>
    <p:extLst>
      <p:ext uri="{BB962C8B-B14F-4D97-AF65-F5344CB8AC3E}">
        <p14:creationId xmlns:p14="http://schemas.microsoft.com/office/powerpoint/2010/main" val="2985933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41F8B-5003-214D-AF6B-F44FBCD81E08}"/>
              </a:ext>
            </a:extLst>
          </p:cNvPr>
          <p:cNvSpPr>
            <a:spLocks noGrp="1"/>
          </p:cNvSpPr>
          <p:nvPr>
            <p:ph type="ctrTitle"/>
          </p:nvPr>
        </p:nvSpPr>
        <p:spPr>
          <a:xfrm>
            <a:off x="914400" y="1481107"/>
            <a:ext cx="10363200" cy="1546400"/>
          </a:xfrm>
        </p:spPr>
        <p:txBody>
          <a:bodyPr vert="horz" lIns="91440" tIns="45720" rIns="91440" bIns="45720" rtlCol="0" anchor="b">
            <a:normAutofit/>
          </a:bodyPr>
          <a:lstStyle/>
          <a:p>
            <a:r>
              <a:rPr lang="en-US" sz="6800" b="1" kern="1200" dirty="0">
                <a:solidFill>
                  <a:schemeClr val="tx1"/>
                </a:solidFill>
                <a:latin typeface="+mj-lt"/>
                <a:ea typeface="+mj-ea"/>
                <a:cs typeface="+mj-cs"/>
              </a:rPr>
              <a:t>Functional Role of PRL-3</a:t>
            </a:r>
          </a:p>
        </p:txBody>
      </p:sp>
      <p:sp>
        <p:nvSpPr>
          <p:cNvPr id="3" name="Text Placeholder 2">
            <a:extLst>
              <a:ext uri="{FF2B5EF4-FFF2-40B4-BE49-F238E27FC236}">
                <a16:creationId xmlns:a16="http://schemas.microsoft.com/office/drawing/2014/main" id="{7FCE6A99-182C-3344-9DD4-30378282EE18}"/>
              </a:ext>
            </a:extLst>
          </p:cNvPr>
          <p:cNvSpPr>
            <a:spLocks noGrp="1"/>
          </p:cNvSpPr>
          <p:nvPr>
            <p:ph type="subTitle" idx="1"/>
          </p:nvPr>
        </p:nvSpPr>
        <p:spPr>
          <a:xfrm>
            <a:off x="914400" y="2905800"/>
            <a:ext cx="10363200" cy="1046400"/>
          </a:xfrm>
        </p:spPr>
        <p:txBody>
          <a:bodyPr vert="horz" lIns="91440" tIns="45720" rIns="91440" bIns="45720" rtlCol="0">
            <a:normAutofit/>
          </a:bodyPr>
          <a:lstStyle/>
          <a:p>
            <a:r>
              <a:rPr lang="en-US" b="0" kern="1200" dirty="0">
                <a:solidFill>
                  <a:schemeClr val="tx1"/>
                </a:solidFill>
                <a:latin typeface="+mn-lt"/>
                <a:ea typeface="+mn-ea"/>
                <a:cs typeface="+mn-cs"/>
              </a:rPr>
              <a:t>Promotion of migratory action and metastasis</a:t>
            </a:r>
          </a:p>
          <a:p>
            <a:pPr algn="r"/>
            <a:endParaRPr lang="en-US" kern="1200" dirty="0">
              <a:solidFill>
                <a:schemeClr val="tx1"/>
              </a:solidFill>
              <a:latin typeface="+mn-lt"/>
              <a:ea typeface="+mn-ea"/>
              <a:cs typeface="+mn-cs"/>
            </a:endParaRPr>
          </a:p>
        </p:txBody>
      </p:sp>
      <p:grpSp>
        <p:nvGrpSpPr>
          <p:cNvPr id="7" name="Group 6">
            <a:extLst>
              <a:ext uri="{FF2B5EF4-FFF2-40B4-BE49-F238E27FC236}">
                <a16:creationId xmlns:a16="http://schemas.microsoft.com/office/drawing/2014/main" id="{A60C00D6-438A-A948-86EE-EEC7CA92E771}"/>
              </a:ext>
            </a:extLst>
          </p:cNvPr>
          <p:cNvGrpSpPr/>
          <p:nvPr/>
        </p:nvGrpSpPr>
        <p:grpSpPr>
          <a:xfrm>
            <a:off x="1056125" y="4245268"/>
            <a:ext cx="3462443" cy="1788648"/>
            <a:chOff x="-647610" y="2153038"/>
            <a:chExt cx="3154198" cy="1792665"/>
          </a:xfrm>
        </p:grpSpPr>
        <p:pic>
          <p:nvPicPr>
            <p:cNvPr id="9" name="Picture 8">
              <a:extLst>
                <a:ext uri="{FF2B5EF4-FFF2-40B4-BE49-F238E27FC236}">
                  <a16:creationId xmlns:a16="http://schemas.microsoft.com/office/drawing/2014/main" id="{9785CD3A-8912-0A40-902C-659E3D57984E}"/>
                </a:ext>
              </a:extLst>
            </p:cNvPr>
            <p:cNvPicPr>
              <a:picLocks noChangeAspect="1"/>
            </p:cNvPicPr>
            <p:nvPr/>
          </p:nvPicPr>
          <p:blipFill>
            <a:blip r:embed="rId2"/>
            <a:stretch>
              <a:fillRect/>
            </a:stretch>
          </p:blipFill>
          <p:spPr>
            <a:xfrm>
              <a:off x="-647610" y="2153038"/>
              <a:ext cx="3048929" cy="1792665"/>
            </a:xfrm>
            <a:prstGeom prst="rect">
              <a:avLst/>
            </a:prstGeom>
          </p:spPr>
        </p:pic>
        <p:sp>
          <p:nvSpPr>
            <p:cNvPr id="11" name="TextBox 10">
              <a:extLst>
                <a:ext uri="{FF2B5EF4-FFF2-40B4-BE49-F238E27FC236}">
                  <a16:creationId xmlns:a16="http://schemas.microsoft.com/office/drawing/2014/main" id="{D248ED83-6313-A34F-9A93-2CE2C4C8E9AB}"/>
                </a:ext>
              </a:extLst>
            </p:cNvPr>
            <p:cNvSpPr txBox="1"/>
            <p:nvPr/>
          </p:nvSpPr>
          <p:spPr>
            <a:xfrm>
              <a:off x="-619648" y="2153038"/>
              <a:ext cx="1205073" cy="300082"/>
            </a:xfrm>
            <a:prstGeom prst="rect">
              <a:avLst/>
            </a:prstGeom>
            <a:noFill/>
          </p:spPr>
          <p:txBody>
            <a:bodyPr wrap="none" rtlCol="0">
              <a:spAutoFit/>
            </a:bodyPr>
            <a:lstStyle/>
            <a:p>
              <a:r>
                <a:rPr lang="en-US" sz="1350" dirty="0">
                  <a:solidFill>
                    <a:schemeClr val="bg1"/>
                  </a:solidFill>
                </a:rPr>
                <a:t>rag2:Myc+GFP</a:t>
              </a:r>
            </a:p>
          </p:txBody>
        </p:sp>
        <p:sp>
          <p:nvSpPr>
            <p:cNvPr id="13" name="TextBox 12">
              <a:extLst>
                <a:ext uri="{FF2B5EF4-FFF2-40B4-BE49-F238E27FC236}">
                  <a16:creationId xmlns:a16="http://schemas.microsoft.com/office/drawing/2014/main" id="{E0008FE2-25C4-6B48-8E68-AC2655D7714B}"/>
                </a:ext>
              </a:extLst>
            </p:cNvPr>
            <p:cNvSpPr txBox="1"/>
            <p:nvPr/>
          </p:nvSpPr>
          <p:spPr>
            <a:xfrm>
              <a:off x="2054220" y="2153038"/>
              <a:ext cx="452368" cy="300082"/>
            </a:xfrm>
            <a:prstGeom prst="rect">
              <a:avLst/>
            </a:prstGeom>
            <a:noFill/>
          </p:spPr>
          <p:txBody>
            <a:bodyPr wrap="none" rtlCol="0">
              <a:spAutoFit/>
            </a:bodyPr>
            <a:lstStyle/>
            <a:p>
              <a:r>
                <a:rPr lang="en-US" sz="1350" dirty="0">
                  <a:solidFill>
                    <a:schemeClr val="bg1"/>
                  </a:solidFill>
                </a:rPr>
                <a:t>d28</a:t>
              </a:r>
            </a:p>
          </p:txBody>
        </p:sp>
      </p:grpSp>
      <p:grpSp>
        <p:nvGrpSpPr>
          <p:cNvPr id="14" name="Group 13">
            <a:extLst>
              <a:ext uri="{FF2B5EF4-FFF2-40B4-BE49-F238E27FC236}">
                <a16:creationId xmlns:a16="http://schemas.microsoft.com/office/drawing/2014/main" id="{51FEEE51-B129-3A41-A2B8-4ABA615B7387}"/>
              </a:ext>
            </a:extLst>
          </p:cNvPr>
          <p:cNvGrpSpPr/>
          <p:nvPr/>
        </p:nvGrpSpPr>
        <p:grpSpPr>
          <a:xfrm>
            <a:off x="7063436" y="4245268"/>
            <a:ext cx="3346887" cy="1788648"/>
            <a:chOff x="770188" y="4016305"/>
            <a:chExt cx="3081100" cy="1792665"/>
          </a:xfrm>
        </p:grpSpPr>
        <p:pic>
          <p:nvPicPr>
            <p:cNvPr id="15" name="Picture 14">
              <a:extLst>
                <a:ext uri="{FF2B5EF4-FFF2-40B4-BE49-F238E27FC236}">
                  <a16:creationId xmlns:a16="http://schemas.microsoft.com/office/drawing/2014/main" id="{1C8E58CD-D574-6C4B-BBEE-1BD7DE9EA4C2}"/>
                </a:ext>
              </a:extLst>
            </p:cNvPr>
            <p:cNvPicPr>
              <a:picLocks noChangeAspect="1"/>
            </p:cNvPicPr>
            <p:nvPr/>
          </p:nvPicPr>
          <p:blipFill>
            <a:blip r:embed="rId3"/>
            <a:stretch>
              <a:fillRect/>
            </a:stretch>
          </p:blipFill>
          <p:spPr>
            <a:xfrm>
              <a:off x="770188" y="4016305"/>
              <a:ext cx="3048929" cy="1792665"/>
            </a:xfrm>
            <a:prstGeom prst="rect">
              <a:avLst/>
            </a:prstGeom>
          </p:spPr>
        </p:pic>
        <p:sp>
          <p:nvSpPr>
            <p:cNvPr id="16" name="TextBox 15">
              <a:extLst>
                <a:ext uri="{FF2B5EF4-FFF2-40B4-BE49-F238E27FC236}">
                  <a16:creationId xmlns:a16="http://schemas.microsoft.com/office/drawing/2014/main" id="{728AE330-A89D-4B4B-8DC8-875747AA9A0C}"/>
                </a:ext>
              </a:extLst>
            </p:cNvPr>
            <p:cNvSpPr txBox="1"/>
            <p:nvPr/>
          </p:nvSpPr>
          <p:spPr>
            <a:xfrm>
              <a:off x="772518" y="4080995"/>
              <a:ext cx="1636282" cy="300082"/>
            </a:xfrm>
            <a:prstGeom prst="rect">
              <a:avLst/>
            </a:prstGeom>
            <a:noFill/>
          </p:spPr>
          <p:txBody>
            <a:bodyPr wrap="none" rtlCol="0">
              <a:spAutoFit/>
            </a:bodyPr>
            <a:lstStyle/>
            <a:p>
              <a:r>
                <a:rPr lang="en-US" sz="1350" dirty="0">
                  <a:solidFill>
                    <a:schemeClr val="bg1"/>
                  </a:solidFill>
                </a:rPr>
                <a:t>rag2:Myc+GFP+PRL3</a:t>
              </a:r>
            </a:p>
          </p:txBody>
        </p:sp>
        <p:sp>
          <p:nvSpPr>
            <p:cNvPr id="17" name="TextBox 16">
              <a:extLst>
                <a:ext uri="{FF2B5EF4-FFF2-40B4-BE49-F238E27FC236}">
                  <a16:creationId xmlns:a16="http://schemas.microsoft.com/office/drawing/2014/main" id="{BC1026F0-1CE2-E64A-B0CD-32B791FC9E50}"/>
                </a:ext>
              </a:extLst>
            </p:cNvPr>
            <p:cNvSpPr txBox="1"/>
            <p:nvPr/>
          </p:nvSpPr>
          <p:spPr>
            <a:xfrm>
              <a:off x="3398920" y="4080995"/>
              <a:ext cx="452368" cy="300082"/>
            </a:xfrm>
            <a:prstGeom prst="rect">
              <a:avLst/>
            </a:prstGeom>
            <a:noFill/>
          </p:spPr>
          <p:txBody>
            <a:bodyPr wrap="none" rtlCol="0">
              <a:spAutoFit/>
            </a:bodyPr>
            <a:lstStyle/>
            <a:p>
              <a:r>
                <a:rPr lang="en-US" sz="1350" dirty="0">
                  <a:solidFill>
                    <a:schemeClr val="bg1"/>
                  </a:solidFill>
                </a:rPr>
                <a:t>d28</a:t>
              </a:r>
            </a:p>
          </p:txBody>
        </p:sp>
      </p:grpSp>
      <p:sp>
        <p:nvSpPr>
          <p:cNvPr id="4" name="TextBox 3">
            <a:extLst>
              <a:ext uri="{FF2B5EF4-FFF2-40B4-BE49-F238E27FC236}">
                <a16:creationId xmlns:a16="http://schemas.microsoft.com/office/drawing/2014/main" id="{87698D2D-3BBC-4549-8EB6-E48C9F70943E}"/>
              </a:ext>
            </a:extLst>
          </p:cNvPr>
          <p:cNvSpPr txBox="1"/>
          <p:nvPr/>
        </p:nvSpPr>
        <p:spPr>
          <a:xfrm>
            <a:off x="9471640" y="6488668"/>
            <a:ext cx="2720360" cy="369332"/>
          </a:xfrm>
          <a:prstGeom prst="rect">
            <a:avLst/>
          </a:prstGeom>
          <a:noFill/>
        </p:spPr>
        <p:txBody>
          <a:bodyPr wrap="none" rtlCol="0">
            <a:spAutoFit/>
          </a:bodyPr>
          <a:lstStyle/>
          <a:p>
            <a:r>
              <a:rPr lang="en-US" dirty="0"/>
              <a:t>Courtesy of Jessi Blackburn</a:t>
            </a:r>
          </a:p>
        </p:txBody>
      </p:sp>
    </p:spTree>
    <p:extLst>
      <p:ext uri="{BB962C8B-B14F-4D97-AF65-F5344CB8AC3E}">
        <p14:creationId xmlns:p14="http://schemas.microsoft.com/office/powerpoint/2010/main" val="20721975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Diagram&#10;&#10;Description automatically generated">
            <a:extLst>
              <a:ext uri="{FF2B5EF4-FFF2-40B4-BE49-F238E27FC236}">
                <a16:creationId xmlns:a16="http://schemas.microsoft.com/office/drawing/2014/main" id="{720CEF69-DA7D-5347-98E4-EE37F923E0B0}"/>
              </a:ext>
            </a:extLst>
          </p:cNvPr>
          <p:cNvPicPr>
            <a:picLocks noChangeAspect="1"/>
          </p:cNvPicPr>
          <p:nvPr/>
        </p:nvPicPr>
        <p:blipFill rotWithShape="1">
          <a:blip r:embed="rId2"/>
          <a:srcRect b="3490"/>
          <a:stretch/>
        </p:blipFill>
        <p:spPr>
          <a:xfrm>
            <a:off x="1751515" y="926345"/>
            <a:ext cx="8079426" cy="5369121"/>
          </a:xfrm>
          <a:prstGeom prst="rect">
            <a:avLst/>
          </a:prstGeom>
        </p:spPr>
      </p:pic>
      <p:sp>
        <p:nvSpPr>
          <p:cNvPr id="13" name="Title 1">
            <a:extLst>
              <a:ext uri="{FF2B5EF4-FFF2-40B4-BE49-F238E27FC236}">
                <a16:creationId xmlns:a16="http://schemas.microsoft.com/office/drawing/2014/main" id="{53D38AC9-6607-9446-8374-3DB850536A99}"/>
              </a:ext>
            </a:extLst>
          </p:cNvPr>
          <p:cNvSpPr txBox="1">
            <a:spLocks/>
          </p:cNvSpPr>
          <p:nvPr/>
        </p:nvSpPr>
        <p:spPr>
          <a:xfrm>
            <a:off x="1935235" y="-303349"/>
            <a:ext cx="8321529"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b="1" dirty="0">
                <a:solidFill>
                  <a:schemeClr val="tx1"/>
                </a:solidFill>
              </a:rPr>
              <a:t>Scratch Assay</a:t>
            </a:r>
          </a:p>
        </p:txBody>
      </p:sp>
      <p:sp>
        <p:nvSpPr>
          <p:cNvPr id="2" name="TextBox 1">
            <a:extLst>
              <a:ext uri="{FF2B5EF4-FFF2-40B4-BE49-F238E27FC236}">
                <a16:creationId xmlns:a16="http://schemas.microsoft.com/office/drawing/2014/main" id="{62E2E725-6837-E642-82B6-1E0299005484}"/>
              </a:ext>
            </a:extLst>
          </p:cNvPr>
          <p:cNvSpPr txBox="1"/>
          <p:nvPr/>
        </p:nvSpPr>
        <p:spPr>
          <a:xfrm>
            <a:off x="9336667" y="6488668"/>
            <a:ext cx="2855333" cy="369332"/>
          </a:xfrm>
          <a:prstGeom prst="rect">
            <a:avLst/>
          </a:prstGeom>
          <a:noFill/>
        </p:spPr>
        <p:txBody>
          <a:bodyPr wrap="none" rtlCol="0">
            <a:spAutoFit/>
          </a:bodyPr>
          <a:lstStyle/>
          <a:p>
            <a:r>
              <a:rPr lang="en-US" dirty="0"/>
              <a:t>Created with </a:t>
            </a:r>
            <a:r>
              <a:rPr lang="en-US" dirty="0" err="1"/>
              <a:t>BioRender.com</a:t>
            </a:r>
            <a:endParaRPr lang="en-US" dirty="0"/>
          </a:p>
        </p:txBody>
      </p:sp>
    </p:spTree>
    <p:extLst>
      <p:ext uri="{BB962C8B-B14F-4D97-AF65-F5344CB8AC3E}">
        <p14:creationId xmlns:p14="http://schemas.microsoft.com/office/powerpoint/2010/main" val="30420328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D067FE-6A64-1540-AB8E-3474F804E426}"/>
              </a:ext>
            </a:extLst>
          </p:cNvPr>
          <p:cNvSpPr txBox="1"/>
          <p:nvPr/>
        </p:nvSpPr>
        <p:spPr>
          <a:xfrm>
            <a:off x="3313660" y="44130"/>
            <a:ext cx="6155724" cy="830997"/>
          </a:xfrm>
          <a:prstGeom prst="rect">
            <a:avLst/>
          </a:prstGeom>
          <a:noFill/>
        </p:spPr>
        <p:txBody>
          <a:bodyPr wrap="none" rtlCol="0">
            <a:spAutoFit/>
          </a:bodyPr>
          <a:lstStyle/>
          <a:p>
            <a:pPr algn="ctr"/>
            <a:r>
              <a:rPr lang="en-US" sz="4800" dirty="0"/>
              <a:t>Anti PRL-3 Western Blot</a:t>
            </a:r>
          </a:p>
        </p:txBody>
      </p:sp>
      <p:pic>
        <p:nvPicPr>
          <p:cNvPr id="16" name="Picture 15" descr="A picture containing white&#10;&#10;Description automatically generated">
            <a:extLst>
              <a:ext uri="{FF2B5EF4-FFF2-40B4-BE49-F238E27FC236}">
                <a16:creationId xmlns:a16="http://schemas.microsoft.com/office/drawing/2014/main" id="{1C45B9DB-3BA1-7B46-BA8B-194E25591DAE}"/>
              </a:ext>
            </a:extLst>
          </p:cNvPr>
          <p:cNvPicPr>
            <a:picLocks noChangeAspect="1"/>
          </p:cNvPicPr>
          <p:nvPr/>
        </p:nvPicPr>
        <p:blipFill rotWithShape="1">
          <a:blip r:embed="rId2"/>
          <a:srcRect l="31197" t="36822" r="42081" b="42271"/>
          <a:stretch/>
        </p:blipFill>
        <p:spPr>
          <a:xfrm flipH="1">
            <a:off x="7551895" y="1836480"/>
            <a:ext cx="4141601" cy="2584699"/>
          </a:xfrm>
          <a:prstGeom prst="rect">
            <a:avLst/>
          </a:prstGeom>
          <a:ln>
            <a:solidFill>
              <a:schemeClr val="tx1"/>
            </a:solidFill>
          </a:ln>
        </p:spPr>
      </p:pic>
      <p:grpSp>
        <p:nvGrpSpPr>
          <p:cNvPr id="2" name="Group 1">
            <a:extLst>
              <a:ext uri="{FF2B5EF4-FFF2-40B4-BE49-F238E27FC236}">
                <a16:creationId xmlns:a16="http://schemas.microsoft.com/office/drawing/2014/main" id="{E768D643-D8BA-4A49-9F4A-152B81C41317}"/>
              </a:ext>
            </a:extLst>
          </p:cNvPr>
          <p:cNvGrpSpPr/>
          <p:nvPr/>
        </p:nvGrpSpPr>
        <p:grpSpPr>
          <a:xfrm>
            <a:off x="1189505" y="1836480"/>
            <a:ext cx="5503183" cy="3021021"/>
            <a:chOff x="1189505" y="1836480"/>
            <a:chExt cx="5503183" cy="3021021"/>
          </a:xfrm>
        </p:grpSpPr>
        <p:pic>
          <p:nvPicPr>
            <p:cNvPr id="11" name="Picture 10" descr="A picture containing text&#10;&#10;Description automatically generated">
              <a:extLst>
                <a:ext uri="{FF2B5EF4-FFF2-40B4-BE49-F238E27FC236}">
                  <a16:creationId xmlns:a16="http://schemas.microsoft.com/office/drawing/2014/main" id="{8BE4A1B8-2031-884A-A648-7A06E638D3B7}"/>
                </a:ext>
              </a:extLst>
            </p:cNvPr>
            <p:cNvPicPr>
              <a:picLocks noChangeAspect="1"/>
            </p:cNvPicPr>
            <p:nvPr/>
          </p:nvPicPr>
          <p:blipFill rotWithShape="1">
            <a:blip r:embed="rId3"/>
            <a:srcRect l="33192" t="57943" r="34817" b="20129"/>
            <a:stretch/>
          </p:blipFill>
          <p:spPr>
            <a:xfrm flipH="1">
              <a:off x="1189505" y="1836480"/>
              <a:ext cx="4654544" cy="2584699"/>
            </a:xfrm>
            <a:prstGeom prst="rect">
              <a:avLst/>
            </a:prstGeom>
            <a:ln>
              <a:solidFill>
                <a:schemeClr val="tx1"/>
              </a:solidFill>
            </a:ln>
          </p:spPr>
        </p:pic>
        <p:grpSp>
          <p:nvGrpSpPr>
            <p:cNvPr id="15" name="Group 14">
              <a:extLst>
                <a:ext uri="{FF2B5EF4-FFF2-40B4-BE49-F238E27FC236}">
                  <a16:creationId xmlns:a16="http://schemas.microsoft.com/office/drawing/2014/main" id="{23995792-BB06-9547-AAA4-77A1AB0BC48E}"/>
                </a:ext>
              </a:extLst>
            </p:cNvPr>
            <p:cNvGrpSpPr/>
            <p:nvPr/>
          </p:nvGrpSpPr>
          <p:grpSpPr>
            <a:xfrm>
              <a:off x="1742411" y="2479976"/>
              <a:ext cx="4950277" cy="1111664"/>
              <a:chOff x="5155021" y="4030611"/>
              <a:chExt cx="5123929" cy="1262206"/>
            </a:xfrm>
          </p:grpSpPr>
          <p:cxnSp>
            <p:nvCxnSpPr>
              <p:cNvPr id="7" name="Straight Arrow Connector 6">
                <a:extLst>
                  <a:ext uri="{FF2B5EF4-FFF2-40B4-BE49-F238E27FC236}">
                    <a16:creationId xmlns:a16="http://schemas.microsoft.com/office/drawing/2014/main" id="{059CF10B-4D3E-2B4F-8B90-00326CC6D69F}"/>
                  </a:ext>
                </a:extLst>
              </p:cNvPr>
              <p:cNvCxnSpPr>
                <a:cxnSpLocks/>
              </p:cNvCxnSpPr>
              <p:nvPr/>
            </p:nvCxnSpPr>
            <p:spPr>
              <a:xfrm flipH="1">
                <a:off x="9098281" y="5166360"/>
                <a:ext cx="478484" cy="0"/>
              </a:xfrm>
              <a:prstGeom prst="straightConnector1">
                <a:avLst/>
              </a:prstGeom>
              <a:ln>
                <a:solidFill>
                  <a:schemeClr val="tx1"/>
                </a:solidFill>
                <a:tailEnd type="triangle"/>
              </a:ln>
            </p:spPr>
            <p:style>
              <a:lnRef idx="3">
                <a:schemeClr val="accent5"/>
              </a:lnRef>
              <a:fillRef idx="0">
                <a:schemeClr val="accent5"/>
              </a:fillRef>
              <a:effectRef idx="2">
                <a:schemeClr val="accent5"/>
              </a:effectRef>
              <a:fontRef idx="minor">
                <a:schemeClr val="tx1"/>
              </a:fontRef>
            </p:style>
          </p:cxnSp>
          <p:sp>
            <p:nvSpPr>
              <p:cNvPr id="10" name="TextBox 9">
                <a:extLst>
                  <a:ext uri="{FF2B5EF4-FFF2-40B4-BE49-F238E27FC236}">
                    <a16:creationId xmlns:a16="http://schemas.microsoft.com/office/drawing/2014/main" id="{7D6404C8-8272-D74F-9DAD-8CC7F020BFE8}"/>
                  </a:ext>
                </a:extLst>
              </p:cNvPr>
              <p:cNvSpPr txBox="1"/>
              <p:nvPr/>
            </p:nvSpPr>
            <p:spPr>
              <a:xfrm>
                <a:off x="9565293" y="4923485"/>
                <a:ext cx="713657" cy="369332"/>
              </a:xfrm>
              <a:prstGeom prst="rect">
                <a:avLst/>
              </a:prstGeom>
              <a:noFill/>
            </p:spPr>
            <p:txBody>
              <a:bodyPr wrap="none" rtlCol="0">
                <a:spAutoFit/>
              </a:bodyPr>
              <a:lstStyle/>
              <a:p>
                <a:r>
                  <a:rPr lang="en-US" dirty="0"/>
                  <a:t>PRL-3</a:t>
                </a:r>
              </a:p>
            </p:txBody>
          </p:sp>
          <p:sp>
            <p:nvSpPr>
              <p:cNvPr id="12" name="TextBox 11">
                <a:extLst>
                  <a:ext uri="{FF2B5EF4-FFF2-40B4-BE49-F238E27FC236}">
                    <a16:creationId xmlns:a16="http://schemas.microsoft.com/office/drawing/2014/main" id="{19883C53-16A9-CD45-8E33-B24B13348746}"/>
                  </a:ext>
                </a:extLst>
              </p:cNvPr>
              <p:cNvSpPr txBox="1"/>
              <p:nvPr/>
            </p:nvSpPr>
            <p:spPr>
              <a:xfrm rot="18991914">
                <a:off x="7752042" y="4030854"/>
                <a:ext cx="782587" cy="400110"/>
              </a:xfrm>
              <a:prstGeom prst="rect">
                <a:avLst/>
              </a:prstGeom>
              <a:noFill/>
            </p:spPr>
            <p:txBody>
              <a:bodyPr wrap="none" rtlCol="0">
                <a:spAutoFit/>
              </a:bodyPr>
              <a:lstStyle/>
              <a:p>
                <a:r>
                  <a:rPr lang="en-US" sz="2000" b="1" dirty="0"/>
                  <a:t>PRL-3</a:t>
                </a:r>
              </a:p>
            </p:txBody>
          </p:sp>
          <p:sp>
            <p:nvSpPr>
              <p:cNvPr id="13" name="Rectangle 12">
                <a:extLst>
                  <a:ext uri="{FF2B5EF4-FFF2-40B4-BE49-F238E27FC236}">
                    <a16:creationId xmlns:a16="http://schemas.microsoft.com/office/drawing/2014/main" id="{6916C0DA-AF68-8D4D-8883-0A5C37CCDEE7}"/>
                  </a:ext>
                </a:extLst>
              </p:cNvPr>
              <p:cNvSpPr/>
              <p:nvPr/>
            </p:nvSpPr>
            <p:spPr>
              <a:xfrm rot="18972247">
                <a:off x="6554221" y="4031602"/>
                <a:ext cx="461986" cy="400110"/>
              </a:xfrm>
              <a:prstGeom prst="rect">
                <a:avLst/>
              </a:prstGeom>
            </p:spPr>
            <p:txBody>
              <a:bodyPr wrap="none">
                <a:spAutoFit/>
              </a:bodyPr>
              <a:lstStyle/>
              <a:p>
                <a:r>
                  <a:rPr lang="en-US" sz="2000" b="1" dirty="0"/>
                  <a:t>EV</a:t>
                </a:r>
              </a:p>
            </p:txBody>
          </p:sp>
          <p:sp>
            <p:nvSpPr>
              <p:cNvPr id="14" name="Rectangle 13">
                <a:extLst>
                  <a:ext uri="{FF2B5EF4-FFF2-40B4-BE49-F238E27FC236}">
                    <a16:creationId xmlns:a16="http://schemas.microsoft.com/office/drawing/2014/main" id="{FC21B277-AA3D-B444-BB11-14CF4C6B31B8}"/>
                  </a:ext>
                </a:extLst>
              </p:cNvPr>
              <p:cNvSpPr/>
              <p:nvPr/>
            </p:nvSpPr>
            <p:spPr>
              <a:xfrm rot="18998195">
                <a:off x="5155021" y="4030611"/>
                <a:ext cx="543739" cy="400110"/>
              </a:xfrm>
              <a:prstGeom prst="rect">
                <a:avLst/>
              </a:prstGeom>
            </p:spPr>
            <p:txBody>
              <a:bodyPr wrap="none">
                <a:spAutoFit/>
              </a:bodyPr>
              <a:lstStyle/>
              <a:p>
                <a:r>
                  <a:rPr lang="en-US" sz="2000" b="1" dirty="0"/>
                  <a:t>WT</a:t>
                </a:r>
              </a:p>
            </p:txBody>
          </p:sp>
        </p:grpSp>
        <p:sp>
          <p:nvSpPr>
            <p:cNvPr id="17" name="Rectangle 16">
              <a:extLst>
                <a:ext uri="{FF2B5EF4-FFF2-40B4-BE49-F238E27FC236}">
                  <a16:creationId xmlns:a16="http://schemas.microsoft.com/office/drawing/2014/main" id="{A88B7CA6-10C0-445B-B83E-0F64BBF67C71}"/>
                </a:ext>
              </a:extLst>
            </p:cNvPr>
            <p:cNvSpPr/>
            <p:nvPr/>
          </p:nvSpPr>
          <p:spPr>
            <a:xfrm>
              <a:off x="3034331" y="4457391"/>
              <a:ext cx="617477" cy="400110"/>
            </a:xfrm>
            <a:prstGeom prst="rect">
              <a:avLst/>
            </a:prstGeom>
          </p:spPr>
          <p:txBody>
            <a:bodyPr wrap="none">
              <a:spAutoFit/>
            </a:bodyPr>
            <a:lstStyle/>
            <a:p>
              <a:r>
                <a:rPr lang="en-US" sz="2000" b="1" dirty="0"/>
                <a:t>Blot</a:t>
              </a:r>
            </a:p>
          </p:txBody>
        </p:sp>
      </p:grpSp>
      <p:sp>
        <p:nvSpPr>
          <p:cNvPr id="18" name="Rectangle 17">
            <a:extLst>
              <a:ext uri="{FF2B5EF4-FFF2-40B4-BE49-F238E27FC236}">
                <a16:creationId xmlns:a16="http://schemas.microsoft.com/office/drawing/2014/main" id="{A047E37A-4942-454D-8D67-FBD2F90F0F0C}"/>
              </a:ext>
            </a:extLst>
          </p:cNvPr>
          <p:cNvSpPr/>
          <p:nvPr/>
        </p:nvSpPr>
        <p:spPr>
          <a:xfrm>
            <a:off x="9304727" y="4453031"/>
            <a:ext cx="540533" cy="400110"/>
          </a:xfrm>
          <a:prstGeom prst="rect">
            <a:avLst/>
          </a:prstGeom>
        </p:spPr>
        <p:txBody>
          <a:bodyPr wrap="none">
            <a:spAutoFit/>
          </a:bodyPr>
          <a:lstStyle/>
          <a:p>
            <a:r>
              <a:rPr lang="en-US" sz="2000" b="1" dirty="0"/>
              <a:t>Gel</a:t>
            </a:r>
          </a:p>
        </p:txBody>
      </p:sp>
    </p:spTree>
    <p:extLst>
      <p:ext uri="{BB962C8B-B14F-4D97-AF65-F5344CB8AC3E}">
        <p14:creationId xmlns:p14="http://schemas.microsoft.com/office/powerpoint/2010/main" val="13622530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C8C26C8D-B479-D442-9544-AE0E9D99D778}"/>
              </a:ext>
            </a:extLst>
          </p:cNvPr>
          <p:cNvSpPr txBox="1"/>
          <p:nvPr/>
        </p:nvSpPr>
        <p:spPr>
          <a:xfrm>
            <a:off x="492370" y="516835"/>
            <a:ext cx="3084844" cy="5772840"/>
          </a:xfrm>
          <a:prstGeom prst="rect">
            <a:avLst/>
          </a:prstGeom>
        </p:spPr>
        <p:txBody>
          <a:bodyPr vert="horz" lIns="91440" tIns="45720" rIns="91440" bIns="45720" rtlCol="0" anchor="ctr">
            <a:normAutofit/>
          </a:bodyPr>
          <a:lstStyle/>
          <a:p>
            <a:pPr defTabSz="914400">
              <a:lnSpc>
                <a:spcPct val="85000"/>
              </a:lnSpc>
              <a:spcBef>
                <a:spcPct val="0"/>
              </a:spcBef>
              <a:spcAft>
                <a:spcPts val="600"/>
              </a:spcAft>
            </a:pPr>
            <a:r>
              <a:rPr lang="en-US" sz="4800" b="1" spc="-50" dirty="0">
                <a:solidFill>
                  <a:srgbClr val="FFFFFF"/>
                </a:solidFill>
                <a:latin typeface="+mj-lt"/>
                <a:ea typeface="+mj-ea"/>
                <a:cs typeface="+mj-cs"/>
              </a:rPr>
              <a:t>HEK293T Wild Type</a:t>
            </a:r>
          </a:p>
        </p:txBody>
      </p:sp>
      <p:pic>
        <p:nvPicPr>
          <p:cNvPr id="5" name="Picture 4" descr="A picture containing text&#10;&#10;Description automatically generated">
            <a:extLst>
              <a:ext uri="{FF2B5EF4-FFF2-40B4-BE49-F238E27FC236}">
                <a16:creationId xmlns:a16="http://schemas.microsoft.com/office/drawing/2014/main" id="{55448C61-C12E-C741-92D1-1BBE9148DD04}"/>
              </a:ext>
            </a:extLst>
          </p:cNvPr>
          <p:cNvPicPr>
            <a:picLocks noChangeAspect="1"/>
          </p:cNvPicPr>
          <p:nvPr/>
        </p:nvPicPr>
        <p:blipFill rotWithShape="1">
          <a:blip r:embed="rId2"/>
          <a:srcRect l="28389" t="19614" b="2926"/>
          <a:stretch/>
        </p:blipFill>
        <p:spPr>
          <a:xfrm>
            <a:off x="4805377" y="639763"/>
            <a:ext cx="6670647" cy="5649912"/>
          </a:xfrm>
          <a:prstGeom prst="rect">
            <a:avLst/>
          </a:prstGeom>
        </p:spPr>
      </p:pic>
      <p:pic>
        <p:nvPicPr>
          <p:cNvPr id="3" name="Content Placeholder 9">
            <a:extLst>
              <a:ext uri="{FF2B5EF4-FFF2-40B4-BE49-F238E27FC236}">
                <a16:creationId xmlns:a16="http://schemas.microsoft.com/office/drawing/2014/main" id="{420FC48B-E277-4E4D-A986-BB590426D62D}"/>
              </a:ext>
            </a:extLst>
          </p:cNvPr>
          <p:cNvPicPr>
            <a:picLocks noChangeAspect="1"/>
          </p:cNvPicPr>
          <p:nvPr/>
        </p:nvPicPr>
        <p:blipFill rotWithShape="1">
          <a:blip r:embed="rId3">
            <a:alphaModFix/>
            <a:extLst>
              <a:ext uri="{BEBA8EAE-BF5A-486C-A8C5-ECC9F3942E4B}">
                <a14:imgProps xmlns:a14="http://schemas.microsoft.com/office/drawing/2010/main">
                  <a14:imgLayer r:embed="rId4">
                    <a14:imgEffect>
                      <a14:brightnessContrast bright="40000" contrast="20000"/>
                    </a14:imgEffect>
                  </a14:imgLayer>
                </a14:imgProps>
              </a:ext>
            </a:extLst>
          </a:blip>
          <a:srcRect l="-1" r="26387" b="15791"/>
          <a:stretch/>
        </p:blipFill>
        <p:spPr>
          <a:xfrm>
            <a:off x="4799691" y="639763"/>
            <a:ext cx="6670646" cy="5649912"/>
          </a:xfrm>
          <a:prstGeom prst="rect">
            <a:avLst/>
          </a:prstGeom>
        </p:spPr>
      </p:pic>
      <p:pic>
        <p:nvPicPr>
          <p:cNvPr id="4" name="Picture 3" descr="A group of people in the water&#10;&#10;Description automatically generated with low confidence">
            <a:extLst>
              <a:ext uri="{FF2B5EF4-FFF2-40B4-BE49-F238E27FC236}">
                <a16:creationId xmlns:a16="http://schemas.microsoft.com/office/drawing/2014/main" id="{F5B6D29C-319A-E54B-A582-78A2467872E0}"/>
              </a:ext>
            </a:extLst>
          </p:cNvPr>
          <p:cNvPicPr>
            <a:picLocks noChangeAspect="1"/>
          </p:cNvPicPr>
          <p:nvPr/>
        </p:nvPicPr>
        <p:blipFill rotWithShape="1">
          <a:blip r:embed="rId5">
            <a:duotone>
              <a:prstClr val="black"/>
              <a:schemeClr val="accent3">
                <a:tint val="45000"/>
                <a:satMod val="400000"/>
              </a:schemeClr>
            </a:duotone>
          </a:blip>
          <a:srcRect l="26175" t="15549"/>
          <a:stretch/>
        </p:blipFill>
        <p:spPr>
          <a:xfrm>
            <a:off x="4794004" y="662592"/>
            <a:ext cx="6670645" cy="5649912"/>
          </a:xfrm>
          <a:prstGeom prst="rect">
            <a:avLst/>
          </a:prstGeom>
        </p:spPr>
      </p:pic>
      <p:sp>
        <p:nvSpPr>
          <p:cNvPr id="8" name="Title 7">
            <a:extLst>
              <a:ext uri="{FF2B5EF4-FFF2-40B4-BE49-F238E27FC236}">
                <a16:creationId xmlns:a16="http://schemas.microsoft.com/office/drawing/2014/main" id="{577EDDB8-CF9C-F14E-8759-9F0A96EEA40B}"/>
              </a:ext>
            </a:extLst>
          </p:cNvPr>
          <p:cNvSpPr>
            <a:spLocks noGrp="1"/>
          </p:cNvSpPr>
          <p:nvPr>
            <p:ph type="title" idx="4294967295"/>
          </p:nvPr>
        </p:nvSpPr>
        <p:spPr>
          <a:xfrm>
            <a:off x="1066800" y="2462212"/>
            <a:ext cx="10058400" cy="1450975"/>
          </a:xfrm>
        </p:spPr>
        <p:txBody>
          <a:bodyPr anchor="ctr"/>
          <a:lstStyle/>
          <a:p>
            <a:r>
              <a:rPr lang="en-US" b="1" dirty="0">
                <a:solidFill>
                  <a:schemeClr val="tx1"/>
                </a:solidFill>
              </a:rPr>
              <a:t>HEK293T </a:t>
            </a:r>
            <a:br>
              <a:rPr lang="en-US" b="1" dirty="0">
                <a:solidFill>
                  <a:schemeClr val="tx1"/>
                </a:solidFill>
              </a:rPr>
            </a:br>
            <a:r>
              <a:rPr lang="en-US" b="1" dirty="0">
                <a:solidFill>
                  <a:schemeClr val="tx1"/>
                </a:solidFill>
              </a:rPr>
              <a:t>Wild Type</a:t>
            </a:r>
          </a:p>
        </p:txBody>
      </p:sp>
    </p:spTree>
    <p:extLst>
      <p:ext uri="{BB962C8B-B14F-4D97-AF65-F5344CB8AC3E}">
        <p14:creationId xmlns:p14="http://schemas.microsoft.com/office/powerpoint/2010/main" val="3929828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Retrospec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4478</TotalTime>
  <Words>560</Words>
  <Application>Microsoft Macintosh PowerPoint</Application>
  <PresentationFormat>Widescreen</PresentationFormat>
  <Paragraphs>92</Paragraphs>
  <Slides>23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Calibri Light</vt:lpstr>
      <vt:lpstr>Cambria Math</vt:lpstr>
      <vt:lpstr>Retrospect</vt:lpstr>
      <vt:lpstr>Development of Novel Biologic Inhibitors to Target the Phosphatase PRL-3 in Cancers. Ruby Mason1, Shilpa Sampathi2, Jessi Blackburn3</vt:lpstr>
      <vt:lpstr>What is PRL-3?</vt:lpstr>
      <vt:lpstr>Nanobodies</vt:lpstr>
      <vt:lpstr>PRL-3 Specific Nanobodies</vt:lpstr>
      <vt:lpstr>How can nanobodies be utilized to study the functional and therapeutic roles of PRL-3?</vt:lpstr>
      <vt:lpstr>Functional Role of PRL-3</vt:lpstr>
      <vt:lpstr>PowerPoint Presentation</vt:lpstr>
      <vt:lpstr>PowerPoint Presentation</vt:lpstr>
      <vt:lpstr>HEK293T  Wild Type</vt:lpstr>
      <vt:lpstr>PowerPoint Presentation</vt:lpstr>
      <vt:lpstr>PCR Cloning – pCDNA3.1-His-Nb</vt:lpstr>
      <vt:lpstr>Transfection of His tagged Nb in HEK293T cells</vt:lpstr>
      <vt:lpstr>Therapeutic Role of PRL-3</vt:lpstr>
      <vt:lpstr>Therapeutic Potential</vt:lpstr>
      <vt:lpstr>Immunotoxin PE38</vt:lpstr>
      <vt:lpstr>PCR Cloning – pSKB3+NB+PE38</vt:lpstr>
      <vt:lpstr>pSKB3-Nb-PE38 Protein Purification</vt:lpstr>
      <vt:lpstr>CellTiter-Glo</vt:lpstr>
      <vt:lpstr>CellTiter-Glo Results</vt:lpstr>
      <vt:lpstr>Conclusions</vt:lpstr>
      <vt:lpstr>Future Directions</vt:lpstr>
      <vt:lpstr>PowerPoint Presentation</vt:lpstr>
      <vt:lpstr>Acknowledgments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Developing tools to evaluate the roles of PRL-3 in cancers</dc:title>
  <dc:creator>Mason,Ruby Nicole</dc:creator>
  <cp:lastModifiedBy>Mason,Ruby Nicole</cp:lastModifiedBy>
  <cp:revision>63</cp:revision>
  <dcterms:created xsi:type="dcterms:W3CDTF">2021-07-21T22:08:04Z</dcterms:created>
  <dcterms:modified xsi:type="dcterms:W3CDTF">2021-11-04T00:42:04Z</dcterms:modified>
</cp:coreProperties>
</file>