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4T03:36:37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0 149,'794'0,"-774"1,1 1,34 9,-34-7,1 0,25 1,244-6,-271 0,0-1,35-8,-33 5,-1 1,26 0,23 4,-46 1,-1 0,1-2,-1-1,40-8,-18 2,0 1,1 3,-1 1,79 6,-21 0,-47-2,-31 0,0 0,0-2,0-1,47-9,80-22,-112 27,1 1,0 2,0 2,43 5,8-2,-69-2,0-2,0-1,-1 0,1-2,-1 0,26-11,-29 10,0 2,0-1,1 2,30-1,82 5,-50 2,871-3,-943-1,0 1,-1-1,1-1,-1 1,11-5,-3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4T03:36:50.5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0 187,'663'0,"-643"-1,0-1,35-8,-34 5,1 1,24 0,-7 4,-28 1,-1-1,0 0,1 0,-1-1,0-1,0 1,1-2,-1 1,-1-1,16-7,-10 2,0 1,1 1,0 1,29-7,69-5,36-8,-130 22,0 1,-1 2,1 0,0 0,-1 2,1 1,31 7,-29-5,0-1,0-2,1 0,32-2,88-14,-16 0,-111 15,0-1,0 2,0 0,20 6,-17-3,1-1,24 1,91-7,48 4,-111 10,-49-7,36 3,55 5,-73-6,57 1,369-9,-456 0,0 0,0-1,0 0,0-1,0 0,0-1,14-6,16-6,-27 12,0 1,1 0,16 0,31-7,160-47,-204 53,-1 1,1 1,0 0,0 2,21 1,-29 0,-1 0,0 1,0 0,1 1,-1 0,-1 0,1 1,0 0,-1 1,0-1,12 11,-11-9,-1 1,2-1,-1-1,1 1,-1-2,1 1,1-1,-1-1,0 0,14 2,6-2,0 0,41-3,-55 0,0-1,6 0,-1 0,0 2,1 0,-1 1,0 2,0 0,0 1,21 8,-27-7,1-1,0 0,0-1,1-1,-1 0,18 0,105-4,-58-2,338 3,-398-1,-1-1,35-9,-17 4,-16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3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6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0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1480F-4D9F-4FD9-979C-2AE1B1FDA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505" r="-1" b="622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CA257-9C70-4FF9-85B8-00B4ACFB2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Synoptic Analysis of the January 26th-28th, 2009 Kentucky Snow and Ice 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663A9-F517-4974-9F39-E7CB41622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By: Mason Quiram</a:t>
            </a:r>
          </a:p>
        </p:txBody>
      </p:sp>
    </p:spTree>
    <p:extLst>
      <p:ext uri="{BB962C8B-B14F-4D97-AF65-F5344CB8AC3E}">
        <p14:creationId xmlns:p14="http://schemas.microsoft.com/office/powerpoint/2010/main" val="17339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E6BF-D7B3-4375-9A9B-1B533C8B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Pictures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59728-1045-4A94-82D1-AD184D28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4" y="1691323"/>
            <a:ext cx="3473958" cy="26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2F3CA-F337-4FF2-A2D2-210508B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7" y="2314543"/>
            <a:ext cx="3477426" cy="26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98E32-7690-4D62-A6D1-9612A277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48" y="1691323"/>
            <a:ext cx="3473958" cy="3851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366B1-BD76-4024-B0F3-9A96BDB8D99E}"/>
              </a:ext>
            </a:extLst>
          </p:cNvPr>
          <p:cNvSpPr txBox="1"/>
          <p:nvPr/>
        </p:nvSpPr>
        <p:spPr>
          <a:xfrm>
            <a:off x="8259348" y="5543233"/>
            <a:ext cx="347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Some of the rare beauty in a devastating storm in Radcliff, Kentucky (courtesy of Anita Conder and NWS Louisville)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4A465-CE3E-4357-A508-025F994229F9}"/>
              </a:ext>
            </a:extLst>
          </p:cNvPr>
          <p:cNvSpPr txBox="1"/>
          <p:nvPr/>
        </p:nvSpPr>
        <p:spPr>
          <a:xfrm>
            <a:off x="4357287" y="4920012"/>
            <a:ext cx="3473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Tree damage from heavy ice and snow accumulation in Clarkson, Kentucky (courtesy of Scotty Gore and NWS Louisville)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B9FFD-9B73-4A23-9696-879DD42B8509}"/>
              </a:ext>
            </a:extLst>
          </p:cNvPr>
          <p:cNvSpPr txBox="1"/>
          <p:nvPr/>
        </p:nvSpPr>
        <p:spPr>
          <a:xfrm>
            <a:off x="460428" y="4300426"/>
            <a:ext cx="3470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Tree damage from heavy ice and snow accumulation in Clarkson, Kentucky (courtesy of Scotty Gore and NWS Louisville)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9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B046-4075-4183-B9A8-F21EEE4D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65F56-8A2E-4E79-BC87-269C1008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NWS Louisville, KY, n.d.: Climatology- Louisville, KY. Accessed April 19th, 2021. https://www.weather.gov/lmk/clisdf</a:t>
            </a:r>
          </a:p>
          <a:p>
            <a:r>
              <a:rPr lang="en-US" dirty="0"/>
              <a:t>National Oceanic and Atmospheric Administration, January 26-28, 2009.: Storm Events Database. Accessed April 19th, 2021. https://www.ncdc.noaa.gov/stormevents/eventdetails.jsp?id=148828</a:t>
            </a:r>
          </a:p>
          <a:p>
            <a:r>
              <a:rPr lang="en-US" dirty="0"/>
              <a:t>NWS Louisville, KY, n.d.: Ice and Snow Storm of January 26-28, 2009. Accessed April 19th, 2021</a:t>
            </a:r>
          </a:p>
          <a:p>
            <a:r>
              <a:rPr lang="en-US" dirty="0"/>
              <a:t>https://www.weather.gov/lmk/jan_2009_ice_and_snow</a:t>
            </a:r>
          </a:p>
          <a:p>
            <a:r>
              <a:rPr lang="en-US" dirty="0"/>
              <a:t>NWS Paducah, KY, n.d.: Top 10 Headlines of the Decade 2000-2009. Accessed April 19th, 2021.</a:t>
            </a:r>
          </a:p>
          <a:p>
            <a:r>
              <a:rPr lang="en-US" dirty="0"/>
              <a:t>https://www.weather.gov/pah/Top10ofDecade2000to2009</a:t>
            </a:r>
          </a:p>
          <a:p>
            <a:r>
              <a:rPr lang="en-US" dirty="0"/>
              <a:t>NWS Louisville, KY, n.d.: Top 15 Local Weather Events of the Decade 2000-2009. Accessed April 19th, 2021.</a:t>
            </a:r>
          </a:p>
          <a:p>
            <a:r>
              <a:rPr lang="en-US" dirty="0"/>
              <a:t>https://www.weather.gov/lmk/top_15_decade</a:t>
            </a:r>
          </a:p>
          <a:p>
            <a:r>
              <a:rPr lang="en-US" dirty="0"/>
              <a:t>Wikipedia, last updated February 15th, 2021.: January 2009 North American ice storm. Accessed April 19th, 2021.</a:t>
            </a:r>
          </a:p>
          <a:p>
            <a:r>
              <a:rPr lang="en-US" dirty="0"/>
              <a:t>https://en.wikipedia.org/wiki/January_2009_North_American_ice_storm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4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5745-0C9D-45C3-878A-456924A6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3DB84-B435-408A-B54A-9D3F718F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Kentucky Public Service Commission, November 2009.: Ike and Ice. Accessed April 19th, 2021.</a:t>
            </a:r>
          </a:p>
          <a:p>
            <a:r>
              <a:rPr lang="en-US" dirty="0"/>
              <a:t>http://psc.ky.gov/ikeice/report.pdf</a:t>
            </a:r>
          </a:p>
          <a:p>
            <a:r>
              <a:rPr lang="en-US" dirty="0"/>
              <a:t>Wave3 News, February 11th, 2021.: 2021 vs. 2009: How the Winter Storms Compare. Accessed April 19th, 2021.</a:t>
            </a:r>
          </a:p>
          <a:p>
            <a:r>
              <a:rPr lang="en-US" dirty="0"/>
              <a:t>https://www.wave3.com/2021/02/11/vs-how-winter-storms-compare/</a:t>
            </a:r>
          </a:p>
          <a:p>
            <a:r>
              <a:rPr lang="en-US" dirty="0"/>
              <a:t>University of Wyoming Department of Atmospheric Science, n.d.: Atmospheric Soundings. Accessed April 19th, 2021.</a:t>
            </a:r>
          </a:p>
          <a:p>
            <a:r>
              <a:rPr lang="en-US" dirty="0"/>
              <a:t>http://weather.uwyo.edu/upperair/sounding.html</a:t>
            </a:r>
          </a:p>
          <a:p>
            <a:r>
              <a:rPr lang="en-US" dirty="0"/>
              <a:t>NWS Storm Prediction Center, n.d.: Surface and Upper Air Maps- Map Archive. Accessed April 19th, 2021. </a:t>
            </a:r>
          </a:p>
          <a:p>
            <a:r>
              <a:rPr lang="en-US" dirty="0"/>
              <a:t>https://www.spc.noaa.gov/obswx/maps/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ED9D-493D-4B1F-AB07-99427FB6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1BB41-3B1F-4121-90C7-FE907FDC3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3959441"/>
            <a:ext cx="5164923" cy="2532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08C8C-5423-4F6F-91B7-8C7CA1F09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2" y="3959439"/>
            <a:ext cx="3278978" cy="253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45894-2E43-4BC9-954C-6D7FC55201CC}"/>
              </a:ext>
            </a:extLst>
          </p:cNvPr>
          <p:cNvSpPr txBox="1"/>
          <p:nvPr/>
        </p:nvSpPr>
        <p:spPr>
          <a:xfrm>
            <a:off x="1331216" y="6492239"/>
            <a:ext cx="516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Storm total ice accumulations (NWS Louisville)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D6669-DD6F-4CEB-BCD2-D692A8F99FFD}"/>
              </a:ext>
            </a:extLst>
          </p:cNvPr>
          <p:cNvSpPr txBox="1"/>
          <p:nvPr/>
        </p:nvSpPr>
        <p:spPr>
          <a:xfrm>
            <a:off x="7965780" y="6492239"/>
            <a:ext cx="349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Storm total snow accumulations (NWS Louisville)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667EF-5063-4476-906F-9825F46EC840}"/>
              </a:ext>
            </a:extLst>
          </p:cNvPr>
          <p:cNvSpPr txBox="1"/>
          <p:nvPr/>
        </p:nvSpPr>
        <p:spPr>
          <a:xfrm>
            <a:off x="458694" y="1580225"/>
            <a:ext cx="108951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Two part system that began as mainly rain on the 26</a:t>
            </a:r>
            <a:r>
              <a:rPr lang="en-US" baseline="30000" dirty="0"/>
              <a:t>th</a:t>
            </a:r>
            <a:r>
              <a:rPr lang="en-US" dirty="0"/>
              <a:t>, and switched over to extended periods of freezing rain, sleet, and snow through the 28th. 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Duration and intensity of event led to rare and historic accumulations throughout portions of Kentucky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Areas of western Kentucky saw the greatest impacts and accumulations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Statewide impacts were major and included prolonged closures, and limited resources for residents.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009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24C-0FE9-4B4D-A747-071A27A0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D740-9535-4417-94E0-FE8477C0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6954160" cy="4195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-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 “T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 biggest disaster in modern Kentucky history” – former Kentucky Governor Steve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Beshear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Ice accumulations exceeded 1-2” in some areas of Western Kentucky, which is even more significant given that just ½” of ice is considered “crippling”.</a:t>
            </a:r>
            <a:endParaRPr lang="en-US" sz="18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- This historic event occurred just a few months after the historic windstorm resulting from the remnants of Hurricane Ike, making the timing historic as well as the event.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 In November 2009, The Kentucky Public Service Commission issued a report explicitly addressing both disasters, titled “Ike and Ice”.</a:t>
            </a: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“The ice storm in 2009 set the benchmark for the state of Kentucky. The disaster recovery and the amount of damage inflected by that storm was history.”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-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Kentucky Emergency Management Director Michael Dossett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15DA91-FE10-430C-959D-1668645F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4" y="712787"/>
            <a:ext cx="4985176" cy="5331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C3859-0676-4F94-879A-3FDBA337A491}"/>
                  </a:ext>
                </a:extLst>
              </p14:cNvPr>
              <p14:cNvContentPartPr/>
              <p14:nvPr/>
            </p14:nvContentPartPr>
            <p14:xfrm>
              <a:off x="7677150" y="3651540"/>
              <a:ext cx="1574640" cy="63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C3859-0676-4F94-879A-3FDBA337A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3150" y="3543900"/>
                <a:ext cx="1682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87E873-06DE-4ECA-BDAD-86BAC4C29655}"/>
                  </a:ext>
                </a:extLst>
              </p14:cNvPr>
              <p14:cNvContentPartPr/>
              <p14:nvPr/>
            </p14:nvContentPartPr>
            <p14:xfrm>
              <a:off x="7686510" y="4104420"/>
              <a:ext cx="1990800" cy="67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87E873-06DE-4ECA-BDAD-86BAC4C296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2510" y="3996780"/>
                <a:ext cx="209844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2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5569-AECA-443C-8A37-0533E1CA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Synoptic Discussion- Upper Air Setup</a:t>
            </a:r>
          </a:p>
        </p:txBody>
      </p:sp>
      <p:pic>
        <p:nvPicPr>
          <p:cNvPr id="4" name="Content Placeholder 3" descr="Diagram, map&#10;&#10;Description automatically generated">
            <a:extLst>
              <a:ext uri="{FF2B5EF4-FFF2-40B4-BE49-F238E27FC236}">
                <a16:creationId xmlns:a16="http://schemas.microsoft.com/office/drawing/2014/main" id="{2698CCA0-3ADF-499F-9A43-D824392E6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" y="1691320"/>
            <a:ext cx="3162300" cy="237172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60E430E-DC5A-4E79-85B7-E2A5E2FAD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691320"/>
            <a:ext cx="3162300" cy="2371725"/>
          </a:xfrm>
          <a:prstGeom prst="rect">
            <a:avLst/>
          </a:prstGeom>
        </p:spPr>
      </p:pic>
      <p:pic>
        <p:nvPicPr>
          <p:cNvPr id="6" name="Picture 5" descr="Chart, diagram, surface chart&#10;&#10;Description automatically generated">
            <a:extLst>
              <a:ext uri="{FF2B5EF4-FFF2-40B4-BE49-F238E27FC236}">
                <a16:creationId xmlns:a16="http://schemas.microsoft.com/office/drawing/2014/main" id="{B32F3024-5F89-4DC7-BEFC-C74E1C3CD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06" y="1691319"/>
            <a:ext cx="3162300" cy="2371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7F21D-C6E3-4FA0-8FCE-A76B36440104}"/>
              </a:ext>
            </a:extLst>
          </p:cNvPr>
          <p:cNvSpPr txBox="1"/>
          <p:nvPr/>
        </p:nvSpPr>
        <p:spPr>
          <a:xfrm>
            <a:off x="458693" y="4125527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250mb map (courtesy of NWS map archive)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DA566-E6C7-4C34-A58A-74A6336CB1CB}"/>
              </a:ext>
            </a:extLst>
          </p:cNvPr>
          <p:cNvSpPr txBox="1"/>
          <p:nvPr/>
        </p:nvSpPr>
        <p:spPr>
          <a:xfrm>
            <a:off x="4514850" y="4125527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500mb map (courtesy of NWS map archive)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7ECE2-936D-4130-BC0C-DCF4FCFA7438}"/>
              </a:ext>
            </a:extLst>
          </p:cNvPr>
          <p:cNvSpPr txBox="1"/>
          <p:nvPr/>
        </p:nvSpPr>
        <p:spPr>
          <a:xfrm>
            <a:off x="8571006" y="4125527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700mb map (courtesy of NWS map archive)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51DE-97C9-4DA8-9EFE-84DDD817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Synoptic Discussion- Lower Air Setup</a:t>
            </a:r>
          </a:p>
        </p:txBody>
      </p:sp>
      <p:pic>
        <p:nvPicPr>
          <p:cNvPr id="9" name="Content Placeholder 8" descr="Chart, diagram, surface chart&#10;&#10;Description automatically generated">
            <a:extLst>
              <a:ext uri="{FF2B5EF4-FFF2-40B4-BE49-F238E27FC236}">
                <a16:creationId xmlns:a16="http://schemas.microsoft.com/office/drawing/2014/main" id="{92633BA8-88B3-410A-B392-71CE5980A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1691323"/>
            <a:ext cx="3208431" cy="2406323"/>
          </a:xfrm>
          <a:prstGeom prst="rect">
            <a:avLst/>
          </a:prstGeom>
        </p:spPr>
      </p:pic>
      <p:pic>
        <p:nvPicPr>
          <p:cNvPr id="10" name="Picture 9" descr="Chart, diagram, surface chart&#10;&#10;Description automatically generated">
            <a:extLst>
              <a:ext uri="{FF2B5EF4-FFF2-40B4-BE49-F238E27FC236}">
                <a16:creationId xmlns:a16="http://schemas.microsoft.com/office/drawing/2014/main" id="{F60B3855-6FCD-4D76-B22F-7CD9A55C2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4" y="1688784"/>
            <a:ext cx="3208431" cy="2406323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48C26D4-5522-4758-AB12-DF8AF169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4" y="1688783"/>
            <a:ext cx="3208431" cy="2406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9600A-AC83-409F-A016-D2FDDF761947}"/>
              </a:ext>
            </a:extLst>
          </p:cNvPr>
          <p:cNvSpPr txBox="1"/>
          <p:nvPr/>
        </p:nvSpPr>
        <p:spPr>
          <a:xfrm>
            <a:off x="458694" y="4095106"/>
            <a:ext cx="320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850mb map (courtesy of NWS map archive)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7DF3-E6C5-4517-AF86-3430DE06C037}"/>
              </a:ext>
            </a:extLst>
          </p:cNvPr>
          <p:cNvSpPr txBox="1"/>
          <p:nvPr/>
        </p:nvSpPr>
        <p:spPr>
          <a:xfrm>
            <a:off x="4491783" y="4095106"/>
            <a:ext cx="320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925mb map (courtesy of NWS map archive)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AD375-5496-41E7-80BA-CD76EFFBDBDE}"/>
              </a:ext>
            </a:extLst>
          </p:cNvPr>
          <p:cNvSpPr txBox="1"/>
          <p:nvPr/>
        </p:nvSpPr>
        <p:spPr>
          <a:xfrm>
            <a:off x="8483769" y="4088729"/>
            <a:ext cx="329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 26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12z surface map (courtesy of NWS map archive)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4596-F1CA-4709-969E-B994212F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Skew-T Analysis- Nashville, Tennessee</a:t>
            </a:r>
          </a:p>
        </p:txBody>
      </p:sp>
      <p:pic>
        <p:nvPicPr>
          <p:cNvPr id="4" name="Content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27D14E2F-21C0-44C9-A6C7-C2158E0CE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1691323"/>
            <a:ext cx="3505038" cy="3747451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5968402-9DA4-49F1-9356-C90CCC77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07" y="1691323"/>
            <a:ext cx="3506986" cy="374745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0287DE5-6AF6-40CD-A5A9-37A0356AE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07" y="1691323"/>
            <a:ext cx="3501086" cy="3747452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27E8158E-16AB-4D28-AB31-56715A643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68" y="1691324"/>
            <a:ext cx="3502359" cy="3747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4911DF-720F-44DD-A827-DB27F21B3A0A}"/>
              </a:ext>
            </a:extLst>
          </p:cNvPr>
          <p:cNvSpPr txBox="1"/>
          <p:nvPr/>
        </p:nvSpPr>
        <p:spPr>
          <a:xfrm>
            <a:off x="458694" y="5438774"/>
            <a:ext cx="3505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BNA Nashville, TN 12z Jan 26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 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DA5BC-FE0C-4714-A00C-47C52A7E6D51}"/>
              </a:ext>
            </a:extLst>
          </p:cNvPr>
          <p:cNvSpPr txBox="1"/>
          <p:nvPr/>
        </p:nvSpPr>
        <p:spPr>
          <a:xfrm>
            <a:off x="4345457" y="5438774"/>
            <a:ext cx="350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BNA Nashville, TN 00z Jan 27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 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51A55-B5FD-4035-8BCF-A9A59460CFB7}"/>
              </a:ext>
            </a:extLst>
          </p:cNvPr>
          <p:cNvSpPr txBox="1"/>
          <p:nvPr/>
        </p:nvSpPr>
        <p:spPr>
          <a:xfrm>
            <a:off x="8231218" y="5438774"/>
            <a:ext cx="350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BNA Nashville, TN 12z Jan 27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 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1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A621-FA0C-42E3-920A-3E9E3E13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Skew-T Analysis- Nashville, Tennessee</a:t>
            </a:r>
          </a:p>
        </p:txBody>
      </p:sp>
      <p:pic>
        <p:nvPicPr>
          <p:cNvPr id="4" name="Content Placeholder 3" descr="Chart&#10;&#10;Description automatically generated with low confidence">
            <a:extLst>
              <a:ext uri="{FF2B5EF4-FFF2-40B4-BE49-F238E27FC236}">
                <a16:creationId xmlns:a16="http://schemas.microsoft.com/office/drawing/2014/main" id="{517E808A-4FE8-45EB-9694-81B9DE2C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1691323"/>
            <a:ext cx="4029181" cy="373293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2B61B09-97B7-4F1F-81F4-C5CB16B0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66" y="1691323"/>
            <a:ext cx="4029182" cy="373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A70AB-BE54-47A3-A783-FEB61D0ACF67}"/>
              </a:ext>
            </a:extLst>
          </p:cNvPr>
          <p:cNvSpPr txBox="1"/>
          <p:nvPr/>
        </p:nvSpPr>
        <p:spPr>
          <a:xfrm>
            <a:off x="458694" y="5424256"/>
            <a:ext cx="4029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BNA Nashville, TN 00z Jan 28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 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B4C9F-5074-4232-80FC-3AC379B0AB9B}"/>
              </a:ext>
            </a:extLst>
          </p:cNvPr>
          <p:cNvSpPr txBox="1"/>
          <p:nvPr/>
        </p:nvSpPr>
        <p:spPr>
          <a:xfrm>
            <a:off x="7204566" y="5424256"/>
            <a:ext cx="4029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BNA Nashville, TN 12z Jan 28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 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8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4438-967E-4C22-9F3F-C3E6087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Skew-T Analysis- Wilmington, Ohio</a:t>
            </a:r>
          </a:p>
        </p:txBody>
      </p:sp>
      <p:pic>
        <p:nvPicPr>
          <p:cNvPr id="7" name="Content Placeholder 6" descr="Diagram&#10;&#10;Description automatically generated with low confidence">
            <a:extLst>
              <a:ext uri="{FF2B5EF4-FFF2-40B4-BE49-F238E27FC236}">
                <a16:creationId xmlns:a16="http://schemas.microsoft.com/office/drawing/2014/main" id="{5C9A7344-071D-4167-B37F-0F6AEB3B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1331118"/>
            <a:ext cx="3627531" cy="4195763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0644B5CD-F358-4354-8A14-88270E927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94" y="1331118"/>
            <a:ext cx="3622871" cy="4195762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1118FCF1-E45E-4817-931C-1BFA4CE3A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35" y="1331118"/>
            <a:ext cx="3622871" cy="4195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EB9B83-848F-4422-A02F-4E946BAE7D91}"/>
              </a:ext>
            </a:extLst>
          </p:cNvPr>
          <p:cNvSpPr txBox="1"/>
          <p:nvPr/>
        </p:nvSpPr>
        <p:spPr>
          <a:xfrm flipH="1">
            <a:off x="458694" y="5657671"/>
            <a:ext cx="362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ILN Wilmington, OH 12z Jan 26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7A6E6-3720-47B4-9EF6-A9902F1BB128}"/>
              </a:ext>
            </a:extLst>
          </p:cNvPr>
          <p:cNvSpPr txBox="1"/>
          <p:nvPr/>
        </p:nvSpPr>
        <p:spPr>
          <a:xfrm>
            <a:off x="4286894" y="5657670"/>
            <a:ext cx="3622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ILN Wilmington, OH 00z Jan 27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070D6-3375-40D4-A3B1-D6DCB4A4EEF1}"/>
              </a:ext>
            </a:extLst>
          </p:cNvPr>
          <p:cNvSpPr txBox="1"/>
          <p:nvPr/>
        </p:nvSpPr>
        <p:spPr>
          <a:xfrm>
            <a:off x="8110435" y="5657670"/>
            <a:ext cx="3622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ILN Wilmington, OH 12z Jan 27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29F1-705D-464C-9C2E-C9709673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Skew-T Analysis- Wilmington, Ohio</a:t>
            </a: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57F32909-F6AE-45B3-B8AF-38283710C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5" y="1447061"/>
            <a:ext cx="4399056" cy="4195763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8E6FCDC-DCF0-4AC8-8A43-314F3280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44" y="1447061"/>
            <a:ext cx="4399056" cy="4195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4E36D-3471-4780-85CB-09D3EF752F73}"/>
              </a:ext>
            </a:extLst>
          </p:cNvPr>
          <p:cNvSpPr txBox="1"/>
          <p:nvPr/>
        </p:nvSpPr>
        <p:spPr>
          <a:xfrm>
            <a:off x="458694" y="5642824"/>
            <a:ext cx="4399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ILN Wilmington, OH 00z Jan 28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17BF2-5A11-48B8-BD05-F7145EE54EF6}"/>
              </a:ext>
            </a:extLst>
          </p:cNvPr>
          <p:cNvSpPr txBox="1"/>
          <p:nvPr/>
        </p:nvSpPr>
        <p:spPr>
          <a:xfrm>
            <a:off x="6954744" y="5642824"/>
            <a:ext cx="4399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Skew T Graph ILN Wilmington, OH 12z Jan 28</a:t>
            </a:r>
            <a:r>
              <a:rPr lang="en-US" sz="1800" i="0" baseline="300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18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 (courtesy of University of Wyoming Department of Atmospheric Science)</a:t>
            </a:r>
            <a:endParaRPr lang="en-US" sz="18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8800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395</TotalTime>
  <Words>1032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AvenirNext LT Pro Medium</vt:lpstr>
      <vt:lpstr>Sabon Next LT</vt:lpstr>
      <vt:lpstr>Times New Roman</vt:lpstr>
      <vt:lpstr>DappledVTI</vt:lpstr>
      <vt:lpstr>Synoptic Analysis of the January 26th-28th, 2009 Kentucky Snow and Ice Storm</vt:lpstr>
      <vt:lpstr>Introduction</vt:lpstr>
      <vt:lpstr>Historical Significance</vt:lpstr>
      <vt:lpstr>Synoptic Discussion- Upper Air Setup</vt:lpstr>
      <vt:lpstr>Synoptic Discussion- Lower Air Setup</vt:lpstr>
      <vt:lpstr>Skew-T Analysis- Nashville, Tennessee</vt:lpstr>
      <vt:lpstr>Skew-T Analysis- Nashville, Tennessee</vt:lpstr>
      <vt:lpstr>Skew-T Analysis- Wilmington, Ohio</vt:lpstr>
      <vt:lpstr>Skew-T Analysis- Wilmington, Ohio</vt:lpstr>
      <vt:lpstr>Pictures</vt:lpstr>
      <vt:lpstr>Works Cited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Synoptic Analysis of the January 26th-28th, 2009 Kentucky Snow and Ice Storm</dc:title>
  <dc:creator>Mason Quiram</dc:creator>
  <cp:lastModifiedBy>Mason Quiram</cp:lastModifiedBy>
  <cp:revision>2</cp:revision>
  <dcterms:created xsi:type="dcterms:W3CDTF">2021-11-03T21:56:33Z</dcterms:created>
  <dcterms:modified xsi:type="dcterms:W3CDTF">2021-11-04T04:32:10Z</dcterms:modified>
</cp:coreProperties>
</file>