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107" r:id="rId1"/>
  </p:sldMasterIdLst>
  <p:sldIdLst>
    <p:sldId id="256" r:id="rId2"/>
    <p:sldId id="258" r:id="rId3"/>
    <p:sldId id="263" r:id="rId4"/>
    <p:sldId id="257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878"/>
  </p:normalViewPr>
  <p:slideViewPr>
    <p:cSldViewPr snapToGrid="0" snapToObjects="1">
      <p:cViewPr varScale="1">
        <p:scale>
          <a:sx n="90" d="100"/>
          <a:sy n="90" d="100"/>
        </p:scale>
        <p:origin x="232" y="9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A937F-E338-6D40-8B21-66E331E5CE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404841-4FF9-294E-B5BD-99D2FC00F1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5AB340-59C5-D04C-8C5D-BA7E3AFBA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8139A-FBDC-6746-AA72-B9834234B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E7D909-EA16-AD4A-A977-0D7084307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068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B95FF-077A-2849-9178-90C48541A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37D14F-683C-FD46-93D4-7D885EE13E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6F2EA-2453-274D-B3FB-54BFA484F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BBA394-2BD4-454D-A33A-C397AD480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3FBEC5-6E3E-0C4C-A39F-4ED8A73FD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746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BA728A-FE29-6D45-8B5B-782DC9F013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E69C36-4227-D244-894D-BEAAD0634F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71D12E-14B2-F149-8E8F-3A9AB48DE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C619F1-B475-7C47-A356-3A8E1806A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AEE7F-6B9C-B34F-80C4-65A5AD14E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424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5ED2A-469D-7F4A-BC2C-AAA26C02F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F0564-AEDB-8646-9F77-D88F44F27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1F7B7B-FCD4-1246-8AFE-BA9A6D567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DD446-8225-F84A-A94D-30FD6598D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F64BC-41F3-F64F-AC66-6F3A0B9E2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983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1038F-E7B3-1B4F-AFB1-B6F1FE208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AF08EA-7C4A-3341-BBB7-1040365DB4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234E13-36BA-374F-B5AC-90B07D543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56A56-DDB6-CA43-AA58-8021AAA96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0630B-AB29-9D45-A47B-EE4C362AC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903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71CD6-8EFF-924D-8FF1-5EDCDAB7E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B4F509-C9E9-694F-8EDB-1548AFD23C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E1DD1E-4AA1-9344-884C-4C42F1C5B2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435042-E119-AF40-8763-46D334D61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2BD298-D0DE-9349-AE0B-7338E0E1B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8C0FD4-2C33-7E4D-A558-6C8518F50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469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44199-08C7-954F-BF77-00B8F946D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DB2741-B23F-0544-9F86-37A0A1DB87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3E552B-9DAC-BC47-ACAC-EB03C65909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72CCD6-46B4-194D-882A-AAC92A3CFA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837B49-418D-DA4C-AD78-0BAB34FD9C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6BDEC1-6069-1647-B252-2A81A763F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84B209-DF94-9E42-9DE1-2D8A133F5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262041-7692-B942-9945-C3C14B941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003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8521B-0818-A249-8E54-22C72319B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0B41EC-75B7-654E-B146-5B38DE3FC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293572-5884-ED45-8907-A1B93E05F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CC47D4-D4D6-F04C-B9C6-F13305C90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839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80C288-02F9-3143-ABC4-3F8E27FDD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B33312-1121-1D46-BF7E-78AB5D9D0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17815C-227A-6745-9FCA-65C03E83A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937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7986F-4B91-D941-B904-309590081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229C1D-9E0F-8043-8652-368D15BAD0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18F177-F7E8-9248-A851-89131BB7B3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5F350C-BB42-D940-AB54-607494103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CD08F4-A47F-6743-9409-CCF86ACB1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76192E-52D1-CF4C-A3B5-2B34BC3E7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709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36141-611C-A040-9F4A-5BF42AD91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7FB399-441E-FD42-A44A-5465F98008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2C7361-C8BD-9740-81FA-8FD36502FA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43E86-4AEA-604A-AC12-BA9822290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E82D73-E19F-4544-A3E9-39F623EB9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11BB52-3655-C046-8CAB-F775A066F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586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3F6735-3FD6-634D-A17A-A74FD2E48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6232EF-28E9-714C-955A-99D9535DB0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84C4C0-BEAE-8B41-8132-8A866B8B6E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11/3/21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24B692-087E-C64A-B15A-661B83D50F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BB2152-B1C8-DB43-AF06-A83BA3482C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139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8" r:id="rId1"/>
    <p:sldLayoutId id="2147484109" r:id="rId2"/>
    <p:sldLayoutId id="2147484110" r:id="rId3"/>
    <p:sldLayoutId id="2147484111" r:id="rId4"/>
    <p:sldLayoutId id="2147484112" r:id="rId5"/>
    <p:sldLayoutId id="2147484113" r:id="rId6"/>
    <p:sldLayoutId id="2147484114" r:id="rId7"/>
    <p:sldLayoutId id="2147484115" r:id="rId8"/>
    <p:sldLayoutId id="2147484116" r:id="rId9"/>
    <p:sldLayoutId id="2147484117" r:id="rId10"/>
    <p:sldLayoutId id="214748411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27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2A96D5-2B73-A847-A833-2AEC87BB57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80430" y="583345"/>
            <a:ext cx="7160357" cy="4164820"/>
          </a:xfrm>
        </p:spPr>
        <p:txBody>
          <a:bodyPr anchor="t">
            <a:normAutofit/>
          </a:bodyPr>
          <a:lstStyle/>
          <a:p>
            <a:pPr algn="r"/>
            <a:br>
              <a:rPr lang="en-US" sz="4400" dirty="0">
                <a:solidFill>
                  <a:srgbClr val="FFFFFF"/>
                </a:solidFill>
              </a:rPr>
            </a:br>
            <a:br>
              <a:rPr lang="en-US" sz="4400" dirty="0">
                <a:solidFill>
                  <a:srgbClr val="FFFFFF"/>
                </a:solidFill>
              </a:rPr>
            </a:br>
            <a:r>
              <a:rPr lang="en-US" sz="4400" dirty="0">
                <a:solidFill>
                  <a:srgbClr val="FFFFFF"/>
                </a:solidFill>
                <a:latin typeface="Cambria" panose="02040503050406030204" pitchFamily="18" charset="0"/>
                <a:ea typeface="Baskerville" panose="02020502070401020303" pitchFamily="18" charset="0"/>
              </a:rPr>
              <a:t>Cultural Competency as a Predictor of Positive Psychological Treatment Outcomes: A Meta-Analysis.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9E3AF8-FE3E-6A40-A454-D03D76E61A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8228" y="5972174"/>
            <a:ext cx="8578699" cy="771526"/>
          </a:xfrm>
        </p:spPr>
        <p:txBody>
          <a:bodyPr>
            <a:noAutofit/>
          </a:bodyPr>
          <a:lstStyle/>
          <a:p>
            <a:pPr algn="l"/>
            <a:r>
              <a:rPr lang="en-US" sz="1800" dirty="0">
                <a:solidFill>
                  <a:srgbClr val="FFFFFF"/>
                </a:solidFill>
                <a:latin typeface="Cambria" panose="02040503050406030204" pitchFamily="18" charset="0"/>
              </a:rPr>
              <a:t>Jessica King, B.S. </a:t>
            </a:r>
          </a:p>
          <a:p>
            <a:pPr algn="l"/>
            <a:r>
              <a:rPr lang="en-US" sz="1800" dirty="0">
                <a:solidFill>
                  <a:srgbClr val="FFFFFF"/>
                </a:solidFill>
                <a:latin typeface="Cambria" panose="02040503050406030204" pitchFamily="18" charset="0"/>
              </a:rPr>
              <a:t>Psy.D. Program, Eastern Kentucky University </a:t>
            </a:r>
          </a:p>
        </p:txBody>
      </p:sp>
      <p:sp>
        <p:nvSpPr>
          <p:cNvPr id="56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7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8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59" name="Straight Connector 35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1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2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289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>
            <a:extLst>
              <a:ext uri="{FF2B5EF4-FFF2-40B4-BE49-F238E27FC236}">
                <a16:creationId xmlns:a16="http://schemas.microsoft.com/office/drawing/2014/main" id="{8F9CBE3F-79A8-4F8F-88D9-DAD03D0D2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BBA91A-9170-694E-94D4-EB319F2B3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0506" y="2073880"/>
            <a:ext cx="9147940" cy="233723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5200" kern="1200" dirty="0">
                <a:solidFill>
                  <a:srgbClr val="FFFFFF"/>
                </a:solidFill>
                <a:latin typeface="Cambria" panose="02040503050406030204" pitchFamily="18" charset="0"/>
              </a:rPr>
              <a:t>Research Question: Does Cultural Competency Increase Psychological Treatment Outcomes?</a:t>
            </a:r>
          </a:p>
        </p:txBody>
      </p:sp>
      <p:sp>
        <p:nvSpPr>
          <p:cNvPr id="42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1869" y="2383077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4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24364" y="2265467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6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24834" y="253720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8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4053" y="2832967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0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72266" y="2803988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2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3405" y="324249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831729"/>
            <a:ext cx="12188952" cy="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4264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ADDB84-8EAB-024D-92DE-DD3B3A6CE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Cambria" panose="02040503050406030204" pitchFamily="18" charset="0"/>
              </a:rPr>
              <a:t>Why is this question worth exploring?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428F5-FDB9-924D-93A1-1E14D5657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>
                <a:latin typeface="Cambria" panose="02040503050406030204" pitchFamily="18" charset="0"/>
              </a:rPr>
              <a:t>With the political emphasis on critical race theory, recent laws have been surfacing in states to ban the teachings of it from the elementary to graduate school level. </a:t>
            </a:r>
          </a:p>
          <a:p>
            <a:endParaRPr lang="en-US" dirty="0">
              <a:latin typeface="Cambria" panose="02040503050406030204" pitchFamily="18" charset="0"/>
            </a:endParaRPr>
          </a:p>
          <a:p>
            <a:r>
              <a:rPr lang="en-US" dirty="0">
                <a:latin typeface="Cambria" panose="02040503050406030204" pitchFamily="18" charset="0"/>
              </a:rPr>
              <a:t>This ban includes the teachings of cultural competency. </a:t>
            </a:r>
          </a:p>
        </p:txBody>
      </p:sp>
    </p:spTree>
    <p:extLst>
      <p:ext uri="{BB962C8B-B14F-4D97-AF65-F5344CB8AC3E}">
        <p14:creationId xmlns:p14="http://schemas.microsoft.com/office/powerpoint/2010/main" val="2869464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3" name="Rectangle 62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656387-E5A8-DF4C-B214-790494668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Cambria" panose="02040503050406030204" pitchFamily="18" charset="0"/>
              </a:rPr>
              <a:t>So, what is critical race theory?</a:t>
            </a:r>
          </a:p>
        </p:txBody>
      </p:sp>
      <p:sp>
        <p:nvSpPr>
          <p:cNvPr id="67" name="Arc 66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6DAF9-7D82-7646-B8A7-E5CA48E856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r>
              <a:rPr lang="en-US" dirty="0">
                <a:latin typeface="Cambria" panose="02040503050406030204" pitchFamily="18" charset="0"/>
              </a:rPr>
              <a:t>“Critical race theory is an academic concept that is more than 40 years old. The core idea is that race is a social construct, and that racism is not merely the product of individual bias or prejudice, but also something embedded in legal systems and policies.” (Sawchuk, 2021)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77C618-F3FB-A64E-9415-E73CBFE91322}"/>
              </a:ext>
            </a:extLst>
          </p:cNvPr>
          <p:cNvSpPr txBox="1"/>
          <p:nvPr/>
        </p:nvSpPr>
        <p:spPr>
          <a:xfrm>
            <a:off x="11430000" y="95726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352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C2A182-9377-764C-AADC-150B740D8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Cambria" panose="02040503050406030204" pitchFamily="18" charset="0"/>
              </a:rPr>
              <a:t>Methods </a:t>
            </a:r>
          </a:p>
        </p:txBody>
      </p:sp>
      <p:sp>
        <p:nvSpPr>
          <p:cNvPr id="46" name="Arc 45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42E34-C3D9-9248-8053-197558AF6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161" y="2252578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>
                <a:latin typeface="Cambria" panose="02040503050406030204" pitchFamily="18" charset="0"/>
              </a:rPr>
              <a:t>Database utilized: </a:t>
            </a:r>
            <a:r>
              <a:rPr lang="en-US" dirty="0" err="1">
                <a:latin typeface="Cambria" panose="02040503050406030204" pitchFamily="18" charset="0"/>
              </a:rPr>
              <a:t>PsychINFO</a:t>
            </a:r>
            <a:r>
              <a:rPr lang="en-US" dirty="0">
                <a:latin typeface="Cambria" panose="02040503050406030204" pitchFamily="18" charset="0"/>
              </a:rPr>
              <a:t> </a:t>
            </a:r>
          </a:p>
          <a:p>
            <a:r>
              <a:rPr lang="en-US" dirty="0">
                <a:latin typeface="Cambria" panose="02040503050406030204" pitchFamily="18" charset="0"/>
              </a:rPr>
              <a:t>Search terms included: </a:t>
            </a:r>
          </a:p>
          <a:p>
            <a:pPr lvl="1"/>
            <a:r>
              <a:rPr lang="en-US" dirty="0">
                <a:latin typeface="Cambria" panose="02040503050406030204" pitchFamily="18" charset="0"/>
              </a:rPr>
              <a:t>cultural competence or cultural awareness or cultural competency or cultural sensitivity</a:t>
            </a:r>
          </a:p>
          <a:p>
            <a:pPr lvl="1"/>
            <a:r>
              <a:rPr lang="en-US" dirty="0">
                <a:latin typeface="Cambria" panose="02040503050406030204" pitchFamily="18" charset="0"/>
              </a:rPr>
              <a:t>treatment outcomes or efficacy or effectiveness</a:t>
            </a:r>
          </a:p>
        </p:txBody>
      </p:sp>
    </p:spTree>
    <p:extLst>
      <p:ext uri="{BB962C8B-B14F-4D97-AF65-F5344CB8AC3E}">
        <p14:creationId xmlns:p14="http://schemas.microsoft.com/office/powerpoint/2010/main" val="871296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8F7C68-AAB6-D64C-B27B-ECFF3A016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Cambria" panose="02040503050406030204" pitchFamily="18" charset="0"/>
              </a:rPr>
              <a:t>Results </a:t>
            </a:r>
          </a:p>
        </p:txBody>
      </p:sp>
      <p:sp>
        <p:nvSpPr>
          <p:cNvPr id="31" name="Arc 3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8BFAEE-C1ED-6645-B8D3-9710BD50D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5812"/>
            <a:ext cx="10263188" cy="4083434"/>
          </a:xfrm>
        </p:spPr>
        <p:txBody>
          <a:bodyPr>
            <a:normAutofit/>
          </a:bodyPr>
          <a:lstStyle/>
          <a:p>
            <a:r>
              <a:rPr lang="en-US" dirty="0">
                <a:latin typeface="Cambria" panose="02040503050406030204" pitchFamily="18" charset="0"/>
              </a:rPr>
              <a:t>9 studies met search criteria, with a total of 2,265 participants across the 9 studies. </a:t>
            </a:r>
          </a:p>
          <a:p>
            <a:r>
              <a:rPr lang="en-US" dirty="0">
                <a:latin typeface="Cambria" panose="02040503050406030204" pitchFamily="18" charset="0"/>
              </a:rPr>
              <a:t>Overall effect size: 2.13</a:t>
            </a:r>
          </a:p>
          <a:p>
            <a:r>
              <a:rPr lang="en-US" dirty="0">
                <a:latin typeface="Cambria" panose="02040503050406030204" pitchFamily="18" charset="0"/>
              </a:rPr>
              <a:t>This indicates that there is a large effect between clinicians’ cultural competency and client treatment outcomes. </a:t>
            </a:r>
          </a:p>
        </p:txBody>
      </p:sp>
    </p:spTree>
    <p:extLst>
      <p:ext uri="{BB962C8B-B14F-4D97-AF65-F5344CB8AC3E}">
        <p14:creationId xmlns:p14="http://schemas.microsoft.com/office/powerpoint/2010/main" val="1273122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E4AE6E-93DB-414B-B9D7-61C166930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Cambria" panose="02040503050406030204" pitchFamily="18" charset="0"/>
              </a:rPr>
              <a:t>What are the implications?</a:t>
            </a:r>
          </a:p>
        </p:txBody>
      </p:sp>
      <p:sp>
        <p:nvSpPr>
          <p:cNvPr id="31" name="Arc 3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79139-55C5-B347-8BFE-9ABD64226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83222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>
                <a:latin typeface="Cambria" panose="02040503050406030204" pitchFamily="18" charset="0"/>
              </a:rPr>
              <a:t>Culturally competency is vital for therapeutic success with diverse populations. </a:t>
            </a:r>
          </a:p>
          <a:p>
            <a:r>
              <a:rPr lang="en-US" dirty="0">
                <a:latin typeface="Cambria" panose="02040503050406030204" pitchFamily="18" charset="0"/>
              </a:rPr>
              <a:t>If these bills are passed, diverse people could face a drastic decline in their mental health care. </a:t>
            </a:r>
          </a:p>
          <a:p>
            <a:r>
              <a:rPr lang="en-US" dirty="0">
                <a:latin typeface="Cambria" panose="02040503050406030204" pitchFamily="18" charset="0"/>
              </a:rPr>
              <a:t>Mental health professionals who use culturally competent modalities may not be able to use them and new professionals will not be taught these empirically-supported modalities. </a:t>
            </a:r>
          </a:p>
        </p:txBody>
      </p:sp>
    </p:spTree>
    <p:extLst>
      <p:ext uri="{BB962C8B-B14F-4D97-AF65-F5344CB8AC3E}">
        <p14:creationId xmlns:p14="http://schemas.microsoft.com/office/powerpoint/2010/main" val="2670355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37">
            <a:extLst>
              <a:ext uri="{FF2B5EF4-FFF2-40B4-BE49-F238E27FC236}">
                <a16:creationId xmlns:a16="http://schemas.microsoft.com/office/drawing/2014/main" id="{8F9CBE3F-79A8-4F8F-88D9-DAD03D0D2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BCEB70-BE6A-0D44-8575-9AA0290C6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2030" y="1209220"/>
            <a:ext cx="9147940" cy="233723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600" kern="1200" dirty="0">
                <a:solidFill>
                  <a:srgbClr val="FFFFFF"/>
                </a:solidFill>
                <a:latin typeface="Cambria" panose="02040503050406030204" pitchFamily="18" charset="0"/>
              </a:rPr>
              <a:t>Thank You!</a:t>
            </a:r>
            <a:br>
              <a:rPr lang="en-US" sz="5600" kern="1200" dirty="0">
                <a:solidFill>
                  <a:srgbClr val="FFFFFF"/>
                </a:solidFill>
                <a:latin typeface="Cambria" panose="02040503050406030204" pitchFamily="18" charset="0"/>
              </a:rPr>
            </a:br>
            <a:r>
              <a:rPr lang="en-US" sz="5600" dirty="0">
                <a:solidFill>
                  <a:srgbClr val="FFFFFF"/>
                </a:solidFill>
                <a:latin typeface="Cambria" panose="02040503050406030204" pitchFamily="18" charset="0"/>
              </a:rPr>
              <a:t>Any questions? </a:t>
            </a:r>
            <a:endParaRPr lang="en-US" sz="5600" kern="1200" dirty="0">
              <a:solidFill>
                <a:srgbClr val="FFFFFF"/>
              </a:solidFill>
              <a:latin typeface="Cambria" panose="02040503050406030204" pitchFamily="18" charset="0"/>
            </a:endParaRPr>
          </a:p>
        </p:txBody>
      </p:sp>
      <p:sp>
        <p:nvSpPr>
          <p:cNvPr id="53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1869" y="2383077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4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24364" y="2265467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5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24834" y="253720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6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4053" y="2832967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7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72266" y="2803988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0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3405" y="324249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831729"/>
            <a:ext cx="12188952" cy="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82F73B12-0832-7E4A-9738-51B64AF67DB8}"/>
              </a:ext>
            </a:extLst>
          </p:cNvPr>
          <p:cNvSpPr txBox="1"/>
          <p:nvPr/>
        </p:nvSpPr>
        <p:spPr>
          <a:xfrm>
            <a:off x="2651188" y="4319761"/>
            <a:ext cx="68865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</a:rPr>
              <a:t>Contact information: jessica_king172@mymail.eku.edu</a:t>
            </a:r>
          </a:p>
        </p:txBody>
      </p:sp>
    </p:spTree>
    <p:extLst>
      <p:ext uri="{BB962C8B-B14F-4D97-AF65-F5344CB8AC3E}">
        <p14:creationId xmlns:p14="http://schemas.microsoft.com/office/powerpoint/2010/main" val="410960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418</TotalTime>
  <Words>300</Words>
  <Application>Microsoft Macintosh PowerPoint</Application>
  <PresentationFormat>Widescreen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</vt:lpstr>
      <vt:lpstr>Office Theme</vt:lpstr>
      <vt:lpstr>  Cultural Competency as a Predictor of Positive Psychological Treatment Outcomes: A Meta-Analysis. </vt:lpstr>
      <vt:lpstr>Research Question: Does Cultural Competency Increase Psychological Treatment Outcomes?</vt:lpstr>
      <vt:lpstr>Why is this question worth exploring?</vt:lpstr>
      <vt:lpstr>So, what is critical race theory?</vt:lpstr>
      <vt:lpstr>Methods </vt:lpstr>
      <vt:lpstr>Results </vt:lpstr>
      <vt:lpstr>What are the implications?</vt:lpstr>
      <vt:lpstr>Thank You! Any questions?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Cultural Competency as a Predictor of Positive Psychological Treatment Outcomes: A Meta-Analysis. </dc:title>
  <dc:creator>King, Jessica</dc:creator>
  <cp:lastModifiedBy>King, Jessica</cp:lastModifiedBy>
  <cp:revision>3</cp:revision>
  <dcterms:created xsi:type="dcterms:W3CDTF">2021-10-06T15:51:02Z</dcterms:created>
  <dcterms:modified xsi:type="dcterms:W3CDTF">2021-11-04T02:34:09Z</dcterms:modified>
</cp:coreProperties>
</file>