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07" r:id="rId1"/>
  </p:sld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78"/>
  </p:normalViewPr>
  <p:slideViewPr>
    <p:cSldViewPr snapToGrid="0" snapToObjects="1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A937F-E338-6D40-8B21-66E331E5C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04841-4FF9-294E-B5BD-99D2FC00F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AB340-59C5-D04C-8C5D-BA7E3AFB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8139A-FBDC-6746-AA72-B9834234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7D909-EA16-AD4A-A977-0D708430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6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95FF-077A-2849-9178-90C48541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7D14F-683C-FD46-93D4-7D885EE13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6F2EA-2453-274D-B3FB-54BFA484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BA394-2BD4-454D-A33A-C397AD48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FBEC5-6E3E-0C4C-A39F-4ED8A73F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4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A728A-FE29-6D45-8B5B-782DC9F01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69C36-4227-D244-894D-BEAAD0634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1D12E-14B2-F149-8E8F-3A9AB48D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619F1-B475-7C47-A356-3A8E1806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AEE7F-6B9C-B34F-80C4-65A5AD14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2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5ED2A-469D-7F4A-BC2C-AAA26C02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F0564-AEDB-8646-9F77-D88F44F2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F7B7B-FCD4-1246-8AFE-BA9A6D56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DD446-8225-F84A-A94D-30FD6598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64BC-41F3-F64F-AC66-6F3A0B9E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8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038F-E7B3-1B4F-AFB1-B6F1FE208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F08EA-7C4A-3341-BBB7-1040365DB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4E13-36BA-374F-B5AC-90B07D54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6A56-DDB6-CA43-AA58-8021AAA9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0630B-AB29-9D45-A47B-EE4C362A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0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1CD6-8EFF-924D-8FF1-5EDCDAB7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4F509-C9E9-694F-8EDB-1548AFD23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1DD1E-4AA1-9344-884C-4C42F1C5B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35042-E119-AF40-8763-46D334D6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BD298-D0DE-9349-AE0B-7338E0E1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C0FD4-2C33-7E4D-A558-6C8518F5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6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44199-08C7-954F-BF77-00B8F946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B2741-B23F-0544-9F86-37A0A1DB8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E552B-9DAC-BC47-ACAC-EB03C6590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2CCD6-46B4-194D-882A-AAC92A3CF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37B49-418D-DA4C-AD78-0BAB34FD9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BDEC1-6069-1647-B252-2A81A763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4B209-DF94-9E42-9DE1-2D8A133F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262041-7692-B942-9945-C3C14B94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0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8521B-0818-A249-8E54-22C72319B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B41EC-75B7-654E-B146-5B38DE3F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93572-5884-ED45-8907-A1B93E05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C47D4-D4D6-F04C-B9C6-F13305C9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3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0C288-02F9-3143-ABC4-3F8E27FD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33312-1121-1D46-BF7E-78AB5D9D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7815C-227A-6745-9FCA-65C03E83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3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986F-4B91-D941-B904-30959008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29C1D-9E0F-8043-8652-368D15BA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8F177-F7E8-9248-A851-89131BB7B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F350C-BB42-D940-AB54-60749410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D08F4-A47F-6743-9409-CCF86ACB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6192E-52D1-CF4C-A3B5-2B34BC3E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0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6141-611C-A040-9F4A-5BF42AD9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7FB399-441E-FD42-A44A-5465F9800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C7361-C8BD-9740-81FA-8FD36502F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43E86-4AEA-604A-AC12-BA982229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82D73-E19F-4544-A3E9-39F623EB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1BB52-3655-C046-8CAB-F775A066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8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F6735-3FD6-634D-A17A-A74FD2E4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232EF-28E9-714C-955A-99D9535D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4C4C0-BEAE-8B41-8132-8A866B8B6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4B692-087E-C64A-B15A-661B83D50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B2152-B1C8-DB43-AF06-A83BA3482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3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2A96D5-2B73-A847-A833-2AEC87BB5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Cultural Competency as a Predictor of Positive Psychological Treatment Outcomes: A Meta-Analysis.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E3AF8-FE3E-6A40-A454-D03D76E6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771526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</a:rPr>
              <a:t>Jessica King, B.S. </a:t>
            </a:r>
          </a:p>
          <a:p>
            <a:pPr algn="l"/>
            <a:r>
              <a:rPr lang="en-US" sz="1800" dirty="0">
                <a:solidFill>
                  <a:srgbClr val="FFFFFF"/>
                </a:solidFill>
                <a:latin typeface="Cambria" panose="02040503050406030204" pitchFamily="18" charset="0"/>
              </a:rPr>
              <a:t>Psy.D. Program, Eastern Kentucky University </a:t>
            </a:r>
          </a:p>
        </p:txBody>
      </p:sp>
      <p:sp>
        <p:nvSpPr>
          <p:cNvPr id="56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9" name="Straight Connector 3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BA91A-9170-694E-94D4-EB319F2B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506" y="2073880"/>
            <a:ext cx="9147940" cy="233723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 kern="1200" dirty="0">
                <a:solidFill>
                  <a:srgbClr val="FFFFFF"/>
                </a:solidFill>
                <a:latin typeface="Cambria" panose="02040503050406030204" pitchFamily="18" charset="0"/>
              </a:rPr>
              <a:t>Research Question: Does Cultural Competency Increase Psychological Treatment Outcomes?</a:t>
            </a:r>
          </a:p>
        </p:txBody>
      </p:sp>
      <p:sp>
        <p:nvSpPr>
          <p:cNvPr id="42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26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DDB84-8EAB-024D-92DE-DD3B3A6C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Why is this question worth exploring?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428F5-FDB9-924D-93A1-1E14D5657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With the political emphasis on critical race theory, recent laws have been surfacing in states to ban the teachings of it from the elementary to graduate school level. 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This ban includes the teachings of cultural competency. </a:t>
            </a:r>
          </a:p>
        </p:txBody>
      </p:sp>
    </p:spTree>
    <p:extLst>
      <p:ext uri="{BB962C8B-B14F-4D97-AF65-F5344CB8AC3E}">
        <p14:creationId xmlns:p14="http://schemas.microsoft.com/office/powerpoint/2010/main" val="286946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656387-E5A8-DF4C-B214-79049466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So, what is critical race theory?</a:t>
            </a:r>
          </a:p>
        </p:txBody>
      </p:sp>
      <p:sp>
        <p:nvSpPr>
          <p:cNvPr id="67" name="Arc 66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6DAF9-7D82-7646-B8A7-E5CA48E85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“Critical race theory is an academic concept that is more than 40 years old. The core idea is that race is a social construct, and that racism is not merely the product of individual bias or prejudice, but also something embedded in legal systems and policies.” (Sawchuk, 2021)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77C618-F3FB-A64E-9415-E73CBFE91322}"/>
              </a:ext>
            </a:extLst>
          </p:cNvPr>
          <p:cNvSpPr txBox="1"/>
          <p:nvPr/>
        </p:nvSpPr>
        <p:spPr>
          <a:xfrm>
            <a:off x="11430000" y="957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C2A182-9377-764C-AADC-150B740D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Methods </a:t>
            </a: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2E34-C3D9-9248-8053-197558AF6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61" y="225257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Database utilized: </a:t>
            </a:r>
            <a:r>
              <a:rPr lang="en-US" dirty="0" err="1">
                <a:latin typeface="Cambria" panose="02040503050406030204" pitchFamily="18" charset="0"/>
              </a:rPr>
              <a:t>PsychINFO</a:t>
            </a:r>
            <a:r>
              <a:rPr lang="en-US" dirty="0">
                <a:latin typeface="Cambria" panose="02040503050406030204" pitchFamily="18" charset="0"/>
              </a:rPr>
              <a:t> </a:t>
            </a:r>
          </a:p>
          <a:p>
            <a:r>
              <a:rPr lang="en-US" dirty="0">
                <a:latin typeface="Cambria" panose="02040503050406030204" pitchFamily="18" charset="0"/>
              </a:rPr>
              <a:t>Search terms included: 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cultural competence or cultural awareness or cultural competency or cultural sensitivity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treatment outcomes or efficacy or effectiveness</a:t>
            </a:r>
          </a:p>
        </p:txBody>
      </p:sp>
    </p:spTree>
    <p:extLst>
      <p:ext uri="{BB962C8B-B14F-4D97-AF65-F5344CB8AC3E}">
        <p14:creationId xmlns:p14="http://schemas.microsoft.com/office/powerpoint/2010/main" val="87129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F7C68-AAB6-D64C-B27B-ECFF3A01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Results 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FAEE-C1ED-6645-B8D3-9710BD50D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2"/>
            <a:ext cx="10263188" cy="4083434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9 studies met search criteria, with a total of 2,265 participants across the 9 studies. </a:t>
            </a:r>
          </a:p>
          <a:p>
            <a:r>
              <a:rPr lang="en-US" dirty="0">
                <a:latin typeface="Cambria" panose="02040503050406030204" pitchFamily="18" charset="0"/>
              </a:rPr>
              <a:t>Overall effect size: 2.13</a:t>
            </a:r>
          </a:p>
          <a:p>
            <a:r>
              <a:rPr lang="en-US" dirty="0">
                <a:latin typeface="Cambria" panose="02040503050406030204" pitchFamily="18" charset="0"/>
              </a:rPr>
              <a:t>This indicates that there is a large effect between clinicians’ cultural competency and client treatment outcomes. </a:t>
            </a:r>
          </a:p>
        </p:txBody>
      </p:sp>
    </p:spTree>
    <p:extLst>
      <p:ext uri="{BB962C8B-B14F-4D97-AF65-F5344CB8AC3E}">
        <p14:creationId xmlns:p14="http://schemas.microsoft.com/office/powerpoint/2010/main" val="127312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4AE6E-93DB-414B-B9D7-61C16693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What are the implications?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79139-55C5-B347-8BFE-9ABD6422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22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Culturally competency is vital for therapeutic success with diverse populations. </a:t>
            </a:r>
          </a:p>
          <a:p>
            <a:r>
              <a:rPr lang="en-US" dirty="0">
                <a:latin typeface="Cambria" panose="02040503050406030204" pitchFamily="18" charset="0"/>
              </a:rPr>
              <a:t>If these bills are passed, diverse people could face a drastic decline in their mental health care. </a:t>
            </a:r>
          </a:p>
          <a:p>
            <a:r>
              <a:rPr lang="en-US" dirty="0">
                <a:latin typeface="Cambria" panose="02040503050406030204" pitchFamily="18" charset="0"/>
              </a:rPr>
              <a:t>Mental health professionals who use culturally competent modalities may not be able to use them and new professionals will not be taught these empirically-supported modalities. </a:t>
            </a:r>
          </a:p>
        </p:txBody>
      </p:sp>
    </p:spTree>
    <p:extLst>
      <p:ext uri="{BB962C8B-B14F-4D97-AF65-F5344CB8AC3E}">
        <p14:creationId xmlns:p14="http://schemas.microsoft.com/office/powerpoint/2010/main" val="26703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3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CEB70-BE6A-0D44-8575-9AA0290C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 dirty="0">
                <a:solidFill>
                  <a:srgbClr val="FFFFFF"/>
                </a:solidFill>
                <a:latin typeface="Cambria" panose="02040503050406030204" pitchFamily="18" charset="0"/>
              </a:rPr>
              <a:t>Thank You!</a:t>
            </a:r>
            <a:br>
              <a:rPr lang="en-US" sz="5600" kern="1200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sz="5600" dirty="0">
                <a:solidFill>
                  <a:srgbClr val="FFFFFF"/>
                </a:solidFill>
                <a:latin typeface="Cambria" panose="02040503050406030204" pitchFamily="18" charset="0"/>
              </a:rPr>
              <a:t>Any questions? </a:t>
            </a:r>
            <a:endParaRPr lang="en-US" sz="5600" kern="1200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2F73B12-0832-7E4A-9738-51B64AF67DB8}"/>
              </a:ext>
            </a:extLst>
          </p:cNvPr>
          <p:cNvSpPr txBox="1"/>
          <p:nvPr/>
        </p:nvSpPr>
        <p:spPr>
          <a:xfrm>
            <a:off x="2651188" y="4319761"/>
            <a:ext cx="6886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Contact information: jessica_king172@mymail.eku.edu</a:t>
            </a:r>
          </a:p>
        </p:txBody>
      </p:sp>
    </p:spTree>
    <p:extLst>
      <p:ext uri="{BB962C8B-B14F-4D97-AF65-F5344CB8AC3E}">
        <p14:creationId xmlns:p14="http://schemas.microsoft.com/office/powerpoint/2010/main" val="41096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300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  Cultural Competency as a Predictor of Positive Psychological Treatment Outcomes: A Meta-Analysis. </vt:lpstr>
      <vt:lpstr>Research Question: Does Cultural Competency Increase Psychological Treatment Outcomes?</vt:lpstr>
      <vt:lpstr>Why is this question worth exploring?</vt:lpstr>
      <vt:lpstr>So, what is critical race theory?</vt:lpstr>
      <vt:lpstr>Methods </vt:lpstr>
      <vt:lpstr>Results </vt:lpstr>
      <vt:lpstr>What are the implications?</vt:lpstr>
      <vt:lpstr>Thank You! 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Competency as a Predictor of Positive Psychological Treatment Outcomes: A Meta-Analysis. </dc:title>
  <dc:creator>King, Jessica</dc:creator>
  <cp:lastModifiedBy>King, Jessica</cp:lastModifiedBy>
  <cp:revision>3</cp:revision>
  <dcterms:created xsi:type="dcterms:W3CDTF">2021-10-06T15:51:02Z</dcterms:created>
  <dcterms:modified xsi:type="dcterms:W3CDTF">2021-11-04T02:34:09Z</dcterms:modified>
</cp:coreProperties>
</file>