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4"/>
  </p:notesMasterIdLst>
  <p:sldIdLst>
    <p:sldId id="256" r:id="rId3"/>
    <p:sldId id="708" r:id="rId4"/>
    <p:sldId id="984" r:id="rId5"/>
    <p:sldId id="998" r:id="rId6"/>
    <p:sldId id="996" r:id="rId7"/>
    <p:sldId id="997" r:id="rId8"/>
    <p:sldId id="1043" r:id="rId9"/>
    <p:sldId id="1001" r:id="rId10"/>
    <p:sldId id="1006" r:id="rId11"/>
    <p:sldId id="987" r:id="rId12"/>
    <p:sldId id="1003" r:id="rId13"/>
    <p:sldId id="1008" r:id="rId14"/>
    <p:sldId id="1007" r:id="rId15"/>
    <p:sldId id="988" r:id="rId16"/>
    <p:sldId id="1010" r:id="rId17"/>
    <p:sldId id="1002" r:id="rId18"/>
    <p:sldId id="1012" r:id="rId19"/>
    <p:sldId id="1005" r:id="rId20"/>
    <p:sldId id="1013" r:id="rId21"/>
    <p:sldId id="1004" r:id="rId22"/>
    <p:sldId id="994" r:id="rId23"/>
    <p:sldId id="1015" r:id="rId24"/>
    <p:sldId id="1017" r:id="rId25"/>
    <p:sldId id="1020" r:id="rId26"/>
    <p:sldId id="1044" r:id="rId27"/>
    <p:sldId id="1036" r:id="rId28"/>
    <p:sldId id="1047" r:id="rId29"/>
    <p:sldId id="1046" r:id="rId30"/>
    <p:sldId id="1045" r:id="rId31"/>
    <p:sldId id="302" r:id="rId32"/>
    <p:sldId id="303" r:id="rId3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FFFF"/>
    <a:srgbClr val="FFCC00"/>
    <a:srgbClr val="FF3399"/>
    <a:srgbClr val="DF2F1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81"/>
    <p:restoredTop sz="94619"/>
  </p:normalViewPr>
  <p:slideViewPr>
    <p:cSldViewPr snapToGrid="0" snapToObjects="1">
      <p:cViewPr>
        <p:scale>
          <a:sx n="100" d="100"/>
          <a:sy n="100" d="100"/>
        </p:scale>
        <p:origin x="1042" y="187"/>
      </p:cViewPr>
      <p:guideLst>
        <p:guide orient="horz" pos="1620"/>
        <p:guide pos="288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BAAB8E-1197-4645-8387-BA2D3B3B424F}" type="doc">
      <dgm:prSet loTypeId="urn:microsoft.com/office/officeart/2005/8/layout/vList5" loCatId="" qsTypeId="urn:microsoft.com/office/officeart/2005/8/quickstyle/simple5" qsCatId="simple" csTypeId="urn:microsoft.com/office/officeart/2005/8/colors/colorful2" csCatId="colorful" phldr="1"/>
      <dgm:spPr/>
      <dgm:t>
        <a:bodyPr/>
        <a:lstStyle/>
        <a:p>
          <a:endParaRPr lang="en-US"/>
        </a:p>
      </dgm:t>
    </dgm:pt>
    <dgm:pt modelId="{4FCE2718-CA33-BA48-A85B-07DD6E08AF0B}">
      <dgm:prSet phldrT="[Text]"/>
      <dgm:spPr/>
      <dgm:t>
        <a:bodyPr/>
        <a:lstStyle/>
        <a:p>
          <a:r>
            <a:rPr lang="en-US" dirty="0"/>
            <a:t>March 2019</a:t>
          </a:r>
        </a:p>
      </dgm:t>
    </dgm:pt>
    <dgm:pt modelId="{60A1F884-37CB-BF48-B26A-31E5AD781391}" type="parTrans" cxnId="{4422C7D0-9914-2341-AF63-14DB566F55DE}">
      <dgm:prSet/>
      <dgm:spPr/>
      <dgm:t>
        <a:bodyPr/>
        <a:lstStyle/>
        <a:p>
          <a:endParaRPr lang="en-US"/>
        </a:p>
      </dgm:t>
    </dgm:pt>
    <dgm:pt modelId="{084FF4DA-6FB5-5E46-828F-42EB939B49E6}" type="sibTrans" cxnId="{4422C7D0-9914-2341-AF63-14DB566F55DE}">
      <dgm:prSet/>
      <dgm:spPr/>
      <dgm:t>
        <a:bodyPr/>
        <a:lstStyle/>
        <a:p>
          <a:endParaRPr lang="en-US"/>
        </a:p>
      </dgm:t>
    </dgm:pt>
    <dgm:pt modelId="{0845D269-1808-354C-8CBB-7E2E35F0EE58}">
      <dgm:prSet phldrT="[Text]"/>
      <dgm:spPr/>
      <dgm:t>
        <a:bodyPr/>
        <a:lstStyle/>
        <a:p>
          <a:r>
            <a:rPr lang="en-US" dirty="0"/>
            <a:t>Initial fumes reported at LRC</a:t>
          </a:r>
        </a:p>
      </dgm:t>
    </dgm:pt>
    <dgm:pt modelId="{DB12DB22-4DCD-0443-9BAF-ABE30659774A}" type="parTrans" cxnId="{E8E310B0-2407-124F-90E2-FD31F02B82BC}">
      <dgm:prSet/>
      <dgm:spPr/>
      <dgm:t>
        <a:bodyPr/>
        <a:lstStyle/>
        <a:p>
          <a:endParaRPr lang="en-US"/>
        </a:p>
      </dgm:t>
    </dgm:pt>
    <dgm:pt modelId="{C62C28F2-8C72-B447-8FEE-1E9B499B843D}" type="sibTrans" cxnId="{E8E310B0-2407-124F-90E2-FD31F02B82BC}">
      <dgm:prSet/>
      <dgm:spPr/>
      <dgm:t>
        <a:bodyPr/>
        <a:lstStyle/>
        <a:p>
          <a:endParaRPr lang="en-US"/>
        </a:p>
      </dgm:t>
    </dgm:pt>
    <dgm:pt modelId="{92B29A15-83AF-F14E-9286-F5E7A3497EB6}">
      <dgm:prSet phldrT="[Text]"/>
      <dgm:spPr/>
      <dgm:t>
        <a:bodyPr/>
        <a:lstStyle/>
        <a:p>
          <a:r>
            <a:rPr lang="en-US" dirty="0"/>
            <a:t>Evacuation of homes and businesses locally impacted by fumes</a:t>
          </a:r>
        </a:p>
      </dgm:t>
    </dgm:pt>
    <dgm:pt modelId="{9E479CE7-0416-E949-9154-7BA3D4DA2114}" type="parTrans" cxnId="{99547932-61EB-484F-9206-958892E2B2B4}">
      <dgm:prSet/>
      <dgm:spPr/>
      <dgm:t>
        <a:bodyPr/>
        <a:lstStyle/>
        <a:p>
          <a:endParaRPr lang="en-US"/>
        </a:p>
      </dgm:t>
    </dgm:pt>
    <dgm:pt modelId="{49F75EF1-3AD2-9B45-AE73-F97DB85CD67B}" type="sibTrans" cxnId="{99547932-61EB-484F-9206-958892E2B2B4}">
      <dgm:prSet/>
      <dgm:spPr/>
      <dgm:t>
        <a:bodyPr/>
        <a:lstStyle/>
        <a:p>
          <a:endParaRPr lang="en-US"/>
        </a:p>
      </dgm:t>
    </dgm:pt>
    <dgm:pt modelId="{E67E0EA2-A5C2-D34C-B6F5-79497B46C0C2}">
      <dgm:prSet phldrT="[Text]"/>
      <dgm:spPr/>
      <dgm:t>
        <a:bodyPr/>
        <a:lstStyle/>
        <a:p>
          <a:r>
            <a:rPr lang="en-US" dirty="0"/>
            <a:t>April 2019</a:t>
          </a:r>
        </a:p>
      </dgm:t>
    </dgm:pt>
    <dgm:pt modelId="{71F600DB-0CE2-044E-BD05-60BBE9AEDA2F}" type="parTrans" cxnId="{91FF76A3-B9CE-A349-BAC6-51A958440F64}">
      <dgm:prSet/>
      <dgm:spPr/>
      <dgm:t>
        <a:bodyPr/>
        <a:lstStyle/>
        <a:p>
          <a:endParaRPr lang="en-US"/>
        </a:p>
      </dgm:t>
    </dgm:pt>
    <dgm:pt modelId="{4D1FBE39-8530-1D4B-9A02-AA3BEC36D0CD}" type="sibTrans" cxnId="{91FF76A3-B9CE-A349-BAC6-51A958440F64}">
      <dgm:prSet/>
      <dgm:spPr/>
      <dgm:t>
        <a:bodyPr/>
        <a:lstStyle/>
        <a:p>
          <a:endParaRPr lang="en-US"/>
        </a:p>
      </dgm:t>
    </dgm:pt>
    <dgm:pt modelId="{0639FCDC-FA93-F149-B9FC-444719EB0960}">
      <dgm:prSet phldrT="[Text]"/>
      <dgm:spPr/>
      <dgm:t>
        <a:bodyPr/>
        <a:lstStyle/>
        <a:p>
          <a:r>
            <a:rPr lang="en-US" dirty="0"/>
            <a:t>Investigation of known passages, inputs, sinkholes</a:t>
          </a:r>
        </a:p>
      </dgm:t>
    </dgm:pt>
    <dgm:pt modelId="{ED048C2D-BE48-2344-84BA-F63345B52184}" type="parTrans" cxnId="{9A98C0FB-FFFB-A947-88EE-6DE050FE043C}">
      <dgm:prSet/>
      <dgm:spPr/>
      <dgm:t>
        <a:bodyPr/>
        <a:lstStyle/>
        <a:p>
          <a:endParaRPr lang="en-US"/>
        </a:p>
      </dgm:t>
    </dgm:pt>
    <dgm:pt modelId="{ED708F6D-7A32-004F-ACA7-E3131409FA19}" type="sibTrans" cxnId="{9A98C0FB-FFFB-A947-88EE-6DE050FE043C}">
      <dgm:prSet/>
      <dgm:spPr/>
      <dgm:t>
        <a:bodyPr/>
        <a:lstStyle/>
        <a:p>
          <a:endParaRPr lang="en-US"/>
        </a:p>
      </dgm:t>
    </dgm:pt>
    <dgm:pt modelId="{0695E95B-E4D4-6640-AAFB-EA39FA341534}">
      <dgm:prSet phldrT="[Text]"/>
      <dgm:spPr/>
      <dgm:t>
        <a:bodyPr/>
        <a:lstStyle/>
        <a:p>
          <a:r>
            <a:rPr lang="en-US" dirty="0"/>
            <a:t>Identification and breach into new cave system (Pit Stop), location of free phase product</a:t>
          </a:r>
        </a:p>
      </dgm:t>
    </dgm:pt>
    <dgm:pt modelId="{5F54151B-DDC3-D542-95DE-0895A8A8518A}" type="parTrans" cxnId="{6584AFC6-EF9E-5744-9CD7-664ADA68168A}">
      <dgm:prSet/>
      <dgm:spPr/>
      <dgm:t>
        <a:bodyPr/>
        <a:lstStyle/>
        <a:p>
          <a:endParaRPr lang="en-US"/>
        </a:p>
      </dgm:t>
    </dgm:pt>
    <dgm:pt modelId="{92CD7505-18E7-474C-AE8F-312C49EADA12}" type="sibTrans" cxnId="{6584AFC6-EF9E-5744-9CD7-664ADA68168A}">
      <dgm:prSet/>
      <dgm:spPr/>
      <dgm:t>
        <a:bodyPr/>
        <a:lstStyle/>
        <a:p>
          <a:endParaRPr lang="en-US"/>
        </a:p>
      </dgm:t>
    </dgm:pt>
    <dgm:pt modelId="{E049BCE9-2290-2F4C-9722-D3F38D216984}">
      <dgm:prSet phldrT="[Text]"/>
      <dgm:spPr/>
      <dgm:t>
        <a:bodyPr/>
        <a:lstStyle/>
        <a:p>
          <a:r>
            <a:rPr lang="en-US" dirty="0"/>
            <a:t>May 2019</a:t>
          </a:r>
        </a:p>
      </dgm:t>
    </dgm:pt>
    <dgm:pt modelId="{F90910AD-4908-5F4B-A9E4-0164CF911C37}" type="parTrans" cxnId="{5FCFC8CD-3E5E-4C4B-811C-5114469B3080}">
      <dgm:prSet/>
      <dgm:spPr/>
      <dgm:t>
        <a:bodyPr/>
        <a:lstStyle/>
        <a:p>
          <a:endParaRPr lang="en-US"/>
        </a:p>
      </dgm:t>
    </dgm:pt>
    <dgm:pt modelId="{A563CE24-D243-EB4C-8135-B272891E24B2}" type="sibTrans" cxnId="{5FCFC8CD-3E5E-4C4B-811C-5114469B3080}">
      <dgm:prSet/>
      <dgm:spPr/>
      <dgm:t>
        <a:bodyPr/>
        <a:lstStyle/>
        <a:p>
          <a:endParaRPr lang="en-US"/>
        </a:p>
      </dgm:t>
    </dgm:pt>
    <dgm:pt modelId="{B8D6BBDC-4F0D-144E-BC11-F8DA14D38251}">
      <dgm:prSet phldrT="[Text]"/>
      <dgm:spPr/>
      <dgm:t>
        <a:bodyPr/>
        <a:lstStyle/>
        <a:p>
          <a:r>
            <a:rPr lang="en-US" dirty="0"/>
            <a:t>State of emergency declared (KY DEP, EPA)</a:t>
          </a:r>
        </a:p>
      </dgm:t>
    </dgm:pt>
    <dgm:pt modelId="{9437627A-64C8-5B47-A3A5-0A1A5ADC6A02}" type="parTrans" cxnId="{A4A05D9B-37E0-D644-9CC9-D37C560A9A56}">
      <dgm:prSet/>
      <dgm:spPr/>
      <dgm:t>
        <a:bodyPr/>
        <a:lstStyle/>
        <a:p>
          <a:endParaRPr lang="en-US"/>
        </a:p>
      </dgm:t>
    </dgm:pt>
    <dgm:pt modelId="{422AAF48-C23E-ED4A-B8E6-6CBEED99CDF4}" type="sibTrans" cxnId="{A4A05D9B-37E0-D644-9CC9-D37C560A9A56}">
      <dgm:prSet/>
      <dgm:spPr/>
      <dgm:t>
        <a:bodyPr/>
        <a:lstStyle/>
        <a:p>
          <a:endParaRPr lang="en-US"/>
        </a:p>
      </dgm:t>
    </dgm:pt>
    <dgm:pt modelId="{29C583A5-9D08-154B-8570-B413001EBFC6}">
      <dgm:prSet phldrT="[Text]"/>
      <dgm:spPr/>
      <dgm:t>
        <a:bodyPr/>
        <a:lstStyle/>
        <a:p>
          <a:r>
            <a:rPr lang="en-US" dirty="0"/>
            <a:t>Monitoring stations installed, dye tracing conducted</a:t>
          </a:r>
        </a:p>
      </dgm:t>
    </dgm:pt>
    <dgm:pt modelId="{74DF5EF0-45AC-6844-9520-6BF72D77724A}" type="parTrans" cxnId="{73F113FC-C8F7-694D-9E5A-A5F161A5D9FE}">
      <dgm:prSet/>
      <dgm:spPr/>
      <dgm:t>
        <a:bodyPr/>
        <a:lstStyle/>
        <a:p>
          <a:endParaRPr lang="en-US"/>
        </a:p>
      </dgm:t>
    </dgm:pt>
    <dgm:pt modelId="{62DC0227-7F2C-1E42-8A3B-3016AFCC0ACD}" type="sibTrans" cxnId="{73F113FC-C8F7-694D-9E5A-A5F161A5D9FE}">
      <dgm:prSet/>
      <dgm:spPr/>
      <dgm:t>
        <a:bodyPr/>
        <a:lstStyle/>
        <a:p>
          <a:endParaRPr lang="en-US"/>
        </a:p>
      </dgm:t>
    </dgm:pt>
    <dgm:pt modelId="{AFFAD2E9-3338-0C4F-AD91-5CA9059FF118}">
      <dgm:prSet/>
      <dgm:spPr/>
      <dgm:t>
        <a:bodyPr/>
        <a:lstStyle/>
        <a:p>
          <a:r>
            <a:rPr lang="en-US" dirty="0"/>
            <a:t>June 2019</a:t>
          </a:r>
        </a:p>
      </dgm:t>
    </dgm:pt>
    <dgm:pt modelId="{3DB7EE97-927D-FE4D-B250-F661D8599F42}" type="parTrans" cxnId="{A513E2BD-87B1-7F4B-823C-05FA83ED280C}">
      <dgm:prSet/>
      <dgm:spPr/>
      <dgm:t>
        <a:bodyPr/>
        <a:lstStyle/>
        <a:p>
          <a:endParaRPr lang="en-US"/>
        </a:p>
      </dgm:t>
    </dgm:pt>
    <dgm:pt modelId="{60ABA204-8D37-BF4F-A128-BA17DD6F313E}" type="sibTrans" cxnId="{A513E2BD-87B1-7F4B-823C-05FA83ED280C}">
      <dgm:prSet/>
      <dgm:spPr/>
      <dgm:t>
        <a:bodyPr/>
        <a:lstStyle/>
        <a:p>
          <a:endParaRPr lang="en-US"/>
        </a:p>
      </dgm:t>
    </dgm:pt>
    <dgm:pt modelId="{5D03DDEE-A7BA-6C46-8C36-736F9085EEC0}">
      <dgm:prSet/>
      <dgm:spPr/>
      <dgm:t>
        <a:bodyPr/>
        <a:lstStyle/>
        <a:p>
          <a:r>
            <a:rPr lang="en-US" dirty="0"/>
            <a:t>July 2019</a:t>
          </a:r>
        </a:p>
      </dgm:t>
    </dgm:pt>
    <dgm:pt modelId="{27CAE48A-610C-CB40-A050-9A1A508C7CCD}" type="parTrans" cxnId="{D755EC88-420C-B148-86A1-9FC46B324CC7}">
      <dgm:prSet/>
      <dgm:spPr/>
      <dgm:t>
        <a:bodyPr/>
        <a:lstStyle/>
        <a:p>
          <a:endParaRPr lang="en-US"/>
        </a:p>
      </dgm:t>
    </dgm:pt>
    <dgm:pt modelId="{F15BE7F8-1FBD-D747-8406-CC2B12F03BC1}" type="sibTrans" cxnId="{D755EC88-420C-B148-86A1-9FC46B324CC7}">
      <dgm:prSet/>
      <dgm:spPr/>
      <dgm:t>
        <a:bodyPr/>
        <a:lstStyle/>
        <a:p>
          <a:endParaRPr lang="en-US"/>
        </a:p>
      </dgm:t>
    </dgm:pt>
    <dgm:pt modelId="{D6B33505-56E8-C24E-BC10-A70A6F08D88F}">
      <dgm:prSet/>
      <dgm:spPr/>
      <dgm:t>
        <a:bodyPr/>
        <a:lstStyle/>
        <a:p>
          <a:r>
            <a:rPr lang="en-US" dirty="0"/>
            <a:t>August 2019</a:t>
          </a:r>
        </a:p>
      </dgm:t>
    </dgm:pt>
    <dgm:pt modelId="{67FD9C75-6367-E247-975C-4E030DA3D2E7}" type="parTrans" cxnId="{B3CA1A8E-C5FE-D640-9369-609016666DE7}">
      <dgm:prSet/>
      <dgm:spPr/>
      <dgm:t>
        <a:bodyPr/>
        <a:lstStyle/>
        <a:p>
          <a:endParaRPr lang="en-US"/>
        </a:p>
      </dgm:t>
    </dgm:pt>
    <dgm:pt modelId="{1F455992-361A-2341-A15F-8860A5257E2D}" type="sibTrans" cxnId="{B3CA1A8E-C5FE-D640-9369-609016666DE7}">
      <dgm:prSet/>
      <dgm:spPr/>
      <dgm:t>
        <a:bodyPr/>
        <a:lstStyle/>
        <a:p>
          <a:endParaRPr lang="en-US"/>
        </a:p>
      </dgm:t>
    </dgm:pt>
    <dgm:pt modelId="{B37D1562-787C-4C46-A193-99C7F18BAC7A}">
      <dgm:prSet/>
      <dgm:spPr/>
      <dgm:t>
        <a:bodyPr/>
        <a:lstStyle/>
        <a:p>
          <a:r>
            <a:rPr lang="en-US" dirty="0"/>
            <a:t>Identification of potential sources, site investigations began</a:t>
          </a:r>
        </a:p>
      </dgm:t>
    </dgm:pt>
    <dgm:pt modelId="{5D7384AD-0EAD-B54C-807C-84CA928FCE85}" type="parTrans" cxnId="{7E4C54DC-FA44-D549-A254-29C482B14612}">
      <dgm:prSet/>
      <dgm:spPr/>
      <dgm:t>
        <a:bodyPr/>
        <a:lstStyle/>
        <a:p>
          <a:endParaRPr lang="en-US"/>
        </a:p>
      </dgm:t>
    </dgm:pt>
    <dgm:pt modelId="{D22403E3-4959-B342-A3FF-8B8973C134BB}" type="sibTrans" cxnId="{7E4C54DC-FA44-D549-A254-29C482B14612}">
      <dgm:prSet/>
      <dgm:spPr/>
      <dgm:t>
        <a:bodyPr/>
        <a:lstStyle/>
        <a:p>
          <a:endParaRPr lang="en-US"/>
        </a:p>
      </dgm:t>
    </dgm:pt>
    <dgm:pt modelId="{F92964D4-A9D5-5142-84E0-600174B19874}">
      <dgm:prSet/>
      <dgm:spPr/>
      <dgm:t>
        <a:bodyPr/>
        <a:lstStyle/>
        <a:p>
          <a:r>
            <a:rPr lang="en-US" dirty="0"/>
            <a:t>Remediation of identified source- leaking UST</a:t>
          </a:r>
        </a:p>
      </dgm:t>
    </dgm:pt>
    <dgm:pt modelId="{25808446-8215-D44C-B315-03E85F43E762}" type="parTrans" cxnId="{DC49D31F-26A4-8D48-BCB2-505BBF9BB631}">
      <dgm:prSet/>
      <dgm:spPr/>
      <dgm:t>
        <a:bodyPr/>
        <a:lstStyle/>
        <a:p>
          <a:endParaRPr lang="en-US"/>
        </a:p>
      </dgm:t>
    </dgm:pt>
    <dgm:pt modelId="{177CE417-823B-594C-A53C-A95C6034A2C7}" type="sibTrans" cxnId="{DC49D31F-26A4-8D48-BCB2-505BBF9BB631}">
      <dgm:prSet/>
      <dgm:spPr/>
      <dgm:t>
        <a:bodyPr/>
        <a:lstStyle/>
        <a:p>
          <a:endParaRPr lang="en-US"/>
        </a:p>
      </dgm:t>
    </dgm:pt>
    <dgm:pt modelId="{FC4FD62F-1B9A-4943-A25C-993EC7356324}">
      <dgm:prSet/>
      <dgm:spPr/>
      <dgm:t>
        <a:bodyPr/>
        <a:lstStyle/>
        <a:p>
          <a:r>
            <a:rPr lang="en-US" dirty="0"/>
            <a:t>Site remediation complete, monitoring complete</a:t>
          </a:r>
        </a:p>
      </dgm:t>
    </dgm:pt>
    <dgm:pt modelId="{68CC73E8-A4A9-1240-AE96-11129921F526}" type="parTrans" cxnId="{04BCDB35-F6B0-DE49-A157-78A0C623C557}">
      <dgm:prSet/>
      <dgm:spPr/>
      <dgm:t>
        <a:bodyPr/>
        <a:lstStyle/>
        <a:p>
          <a:endParaRPr lang="en-US"/>
        </a:p>
      </dgm:t>
    </dgm:pt>
    <dgm:pt modelId="{A0AACFBF-0CA2-954A-B459-24A45D277781}" type="sibTrans" cxnId="{04BCDB35-F6B0-DE49-A157-78A0C623C557}">
      <dgm:prSet/>
      <dgm:spPr/>
      <dgm:t>
        <a:bodyPr/>
        <a:lstStyle/>
        <a:p>
          <a:endParaRPr lang="en-US"/>
        </a:p>
      </dgm:t>
    </dgm:pt>
    <dgm:pt modelId="{8B9194C3-4E81-EA44-85ED-CF70C96C6A46}">
      <dgm:prSet/>
      <dgm:spPr/>
      <dgm:t>
        <a:bodyPr/>
        <a:lstStyle/>
        <a:p>
          <a:r>
            <a:rPr lang="en-US" dirty="0"/>
            <a:t>Additional salt dilution tracing and monitoring, exploration of LRC for inputs </a:t>
          </a:r>
        </a:p>
      </dgm:t>
    </dgm:pt>
    <dgm:pt modelId="{D5723EF9-51F1-5B4A-B03E-727B520761E7}" type="parTrans" cxnId="{17C20CA7-150A-3C42-A658-8873C259890E}">
      <dgm:prSet/>
      <dgm:spPr/>
      <dgm:t>
        <a:bodyPr/>
        <a:lstStyle/>
        <a:p>
          <a:endParaRPr lang="en-US"/>
        </a:p>
      </dgm:t>
    </dgm:pt>
    <dgm:pt modelId="{E2CAB409-E96C-8247-AD13-E1AE4A005B11}" type="sibTrans" cxnId="{17C20CA7-150A-3C42-A658-8873C259890E}">
      <dgm:prSet/>
      <dgm:spPr/>
      <dgm:t>
        <a:bodyPr/>
        <a:lstStyle/>
        <a:p>
          <a:endParaRPr lang="en-US"/>
        </a:p>
      </dgm:t>
    </dgm:pt>
    <dgm:pt modelId="{86E14BF4-F5E6-4745-9D2B-7DA3483F08C8}">
      <dgm:prSet/>
      <dgm:spPr/>
      <dgm:t>
        <a:bodyPr/>
        <a:lstStyle/>
        <a:p>
          <a:r>
            <a:rPr lang="en-US" dirty="0"/>
            <a:t>Monitoring of sites for amelioration of fumes </a:t>
          </a:r>
        </a:p>
      </dgm:t>
    </dgm:pt>
    <dgm:pt modelId="{49E53940-03FC-7549-9191-DFB4DDC7CADD}" type="parTrans" cxnId="{B1645591-EBC0-AD4A-A7F4-33DBD86F084A}">
      <dgm:prSet/>
      <dgm:spPr/>
      <dgm:t>
        <a:bodyPr/>
        <a:lstStyle/>
        <a:p>
          <a:endParaRPr lang="en-US"/>
        </a:p>
      </dgm:t>
    </dgm:pt>
    <dgm:pt modelId="{9D8851E4-0C16-4741-A48C-15C3CD8003A1}" type="sibTrans" cxnId="{B1645591-EBC0-AD4A-A7F4-33DBD86F084A}">
      <dgm:prSet/>
      <dgm:spPr/>
      <dgm:t>
        <a:bodyPr/>
        <a:lstStyle/>
        <a:p>
          <a:endParaRPr lang="en-US"/>
        </a:p>
      </dgm:t>
    </dgm:pt>
    <dgm:pt modelId="{50C00E9B-242A-C246-828E-D6954498FCC0}">
      <dgm:prSet/>
      <dgm:spPr/>
      <dgm:t>
        <a:bodyPr/>
        <a:lstStyle/>
        <a:p>
          <a:r>
            <a:rPr lang="en-US" dirty="0"/>
            <a:t>LRC fully open, problem resolved </a:t>
          </a:r>
        </a:p>
      </dgm:t>
    </dgm:pt>
    <dgm:pt modelId="{E750B884-4676-DA4B-9B3F-9CE5D72C09C5}" type="parTrans" cxnId="{CC799B30-27E1-A441-A69C-E0369F1C45DC}">
      <dgm:prSet/>
      <dgm:spPr/>
      <dgm:t>
        <a:bodyPr/>
        <a:lstStyle/>
        <a:p>
          <a:endParaRPr lang="en-US"/>
        </a:p>
      </dgm:t>
    </dgm:pt>
    <dgm:pt modelId="{1CD53994-89C5-B546-AC41-B6EBC7FC91B9}" type="sibTrans" cxnId="{CC799B30-27E1-A441-A69C-E0369F1C45DC}">
      <dgm:prSet/>
      <dgm:spPr/>
      <dgm:t>
        <a:bodyPr/>
        <a:lstStyle/>
        <a:p>
          <a:endParaRPr lang="en-US"/>
        </a:p>
      </dgm:t>
    </dgm:pt>
    <dgm:pt modelId="{92E1C2EB-CAAC-594B-A727-DCD564DCE4ED}" type="pres">
      <dgm:prSet presAssocID="{D3BAAB8E-1197-4645-8387-BA2D3B3B424F}" presName="Name0" presStyleCnt="0">
        <dgm:presLayoutVars>
          <dgm:dir/>
          <dgm:animLvl val="lvl"/>
          <dgm:resizeHandles val="exact"/>
        </dgm:presLayoutVars>
      </dgm:prSet>
      <dgm:spPr/>
    </dgm:pt>
    <dgm:pt modelId="{0AC0625D-1B0C-6347-AC76-A3B29D3C3BFF}" type="pres">
      <dgm:prSet presAssocID="{4FCE2718-CA33-BA48-A85B-07DD6E08AF0B}" presName="linNode" presStyleCnt="0"/>
      <dgm:spPr/>
    </dgm:pt>
    <dgm:pt modelId="{F0340719-7C49-A94B-9C08-8B9AED255308}" type="pres">
      <dgm:prSet presAssocID="{4FCE2718-CA33-BA48-A85B-07DD6E08AF0B}" presName="parentText" presStyleLbl="node1" presStyleIdx="0" presStyleCnt="6">
        <dgm:presLayoutVars>
          <dgm:chMax val="1"/>
          <dgm:bulletEnabled val="1"/>
        </dgm:presLayoutVars>
      </dgm:prSet>
      <dgm:spPr/>
    </dgm:pt>
    <dgm:pt modelId="{1217395B-E691-A94D-9FD2-489C2758535B}" type="pres">
      <dgm:prSet presAssocID="{4FCE2718-CA33-BA48-A85B-07DD6E08AF0B}" presName="descendantText" presStyleLbl="alignAccFollowNode1" presStyleIdx="0" presStyleCnt="6">
        <dgm:presLayoutVars>
          <dgm:bulletEnabled val="1"/>
        </dgm:presLayoutVars>
      </dgm:prSet>
      <dgm:spPr/>
    </dgm:pt>
    <dgm:pt modelId="{D178E500-42CB-E74E-9059-40C2CAF63CCF}" type="pres">
      <dgm:prSet presAssocID="{084FF4DA-6FB5-5E46-828F-42EB939B49E6}" presName="sp" presStyleCnt="0"/>
      <dgm:spPr/>
    </dgm:pt>
    <dgm:pt modelId="{1333FB67-E19D-4646-9985-59098558EA37}" type="pres">
      <dgm:prSet presAssocID="{E67E0EA2-A5C2-D34C-B6F5-79497B46C0C2}" presName="linNode" presStyleCnt="0"/>
      <dgm:spPr/>
    </dgm:pt>
    <dgm:pt modelId="{16CD5CF5-5701-3240-AEA4-94036C9F6056}" type="pres">
      <dgm:prSet presAssocID="{E67E0EA2-A5C2-D34C-B6F5-79497B46C0C2}" presName="parentText" presStyleLbl="node1" presStyleIdx="1" presStyleCnt="6">
        <dgm:presLayoutVars>
          <dgm:chMax val="1"/>
          <dgm:bulletEnabled val="1"/>
        </dgm:presLayoutVars>
      </dgm:prSet>
      <dgm:spPr/>
    </dgm:pt>
    <dgm:pt modelId="{9883FB28-CBB5-8E44-87EE-4228D6D72680}" type="pres">
      <dgm:prSet presAssocID="{E67E0EA2-A5C2-D34C-B6F5-79497B46C0C2}" presName="descendantText" presStyleLbl="alignAccFollowNode1" presStyleIdx="1" presStyleCnt="6">
        <dgm:presLayoutVars>
          <dgm:bulletEnabled val="1"/>
        </dgm:presLayoutVars>
      </dgm:prSet>
      <dgm:spPr/>
    </dgm:pt>
    <dgm:pt modelId="{144B0AFE-4737-AA4A-8A70-DCA445F7868D}" type="pres">
      <dgm:prSet presAssocID="{4D1FBE39-8530-1D4B-9A02-AA3BEC36D0CD}" presName="sp" presStyleCnt="0"/>
      <dgm:spPr/>
    </dgm:pt>
    <dgm:pt modelId="{40CE6404-8900-BC4F-B00E-FD926B8D292E}" type="pres">
      <dgm:prSet presAssocID="{E049BCE9-2290-2F4C-9722-D3F38D216984}" presName="linNode" presStyleCnt="0"/>
      <dgm:spPr/>
    </dgm:pt>
    <dgm:pt modelId="{CC880E5A-84FD-C44D-BBD2-86430FCF414F}" type="pres">
      <dgm:prSet presAssocID="{E049BCE9-2290-2F4C-9722-D3F38D216984}" presName="parentText" presStyleLbl="node1" presStyleIdx="2" presStyleCnt="6">
        <dgm:presLayoutVars>
          <dgm:chMax val="1"/>
          <dgm:bulletEnabled val="1"/>
        </dgm:presLayoutVars>
      </dgm:prSet>
      <dgm:spPr/>
    </dgm:pt>
    <dgm:pt modelId="{2232FD01-57D5-F846-B72B-AD979EA19316}" type="pres">
      <dgm:prSet presAssocID="{E049BCE9-2290-2F4C-9722-D3F38D216984}" presName="descendantText" presStyleLbl="alignAccFollowNode1" presStyleIdx="2" presStyleCnt="6">
        <dgm:presLayoutVars>
          <dgm:bulletEnabled val="1"/>
        </dgm:presLayoutVars>
      </dgm:prSet>
      <dgm:spPr/>
    </dgm:pt>
    <dgm:pt modelId="{5E5F9010-F255-0640-A3EC-DCBA9F87B138}" type="pres">
      <dgm:prSet presAssocID="{A563CE24-D243-EB4C-8135-B272891E24B2}" presName="sp" presStyleCnt="0"/>
      <dgm:spPr/>
    </dgm:pt>
    <dgm:pt modelId="{0C7C06D9-9CA8-D149-90BF-1BBF530CD134}" type="pres">
      <dgm:prSet presAssocID="{AFFAD2E9-3338-0C4F-AD91-5CA9059FF118}" presName="linNode" presStyleCnt="0"/>
      <dgm:spPr/>
    </dgm:pt>
    <dgm:pt modelId="{0F1EDC45-DC5E-8541-AF97-54A6AC9179BB}" type="pres">
      <dgm:prSet presAssocID="{AFFAD2E9-3338-0C4F-AD91-5CA9059FF118}" presName="parentText" presStyleLbl="node1" presStyleIdx="3" presStyleCnt="6">
        <dgm:presLayoutVars>
          <dgm:chMax val="1"/>
          <dgm:bulletEnabled val="1"/>
        </dgm:presLayoutVars>
      </dgm:prSet>
      <dgm:spPr/>
    </dgm:pt>
    <dgm:pt modelId="{D3DCD124-543A-4348-9437-D2D784F76529}" type="pres">
      <dgm:prSet presAssocID="{AFFAD2E9-3338-0C4F-AD91-5CA9059FF118}" presName="descendantText" presStyleLbl="alignAccFollowNode1" presStyleIdx="3" presStyleCnt="6">
        <dgm:presLayoutVars>
          <dgm:bulletEnabled val="1"/>
        </dgm:presLayoutVars>
      </dgm:prSet>
      <dgm:spPr/>
    </dgm:pt>
    <dgm:pt modelId="{30B8D7FD-E650-3041-B521-7BE98FA039E4}" type="pres">
      <dgm:prSet presAssocID="{60ABA204-8D37-BF4F-A128-BA17DD6F313E}" presName="sp" presStyleCnt="0"/>
      <dgm:spPr/>
    </dgm:pt>
    <dgm:pt modelId="{D9605230-C4FE-E944-89A0-38DDECF95BDE}" type="pres">
      <dgm:prSet presAssocID="{5D03DDEE-A7BA-6C46-8C36-736F9085EEC0}" presName="linNode" presStyleCnt="0"/>
      <dgm:spPr/>
    </dgm:pt>
    <dgm:pt modelId="{CC3C9E90-BD40-4445-A141-C0E5EBF713B5}" type="pres">
      <dgm:prSet presAssocID="{5D03DDEE-A7BA-6C46-8C36-736F9085EEC0}" presName="parentText" presStyleLbl="node1" presStyleIdx="4" presStyleCnt="6">
        <dgm:presLayoutVars>
          <dgm:chMax val="1"/>
          <dgm:bulletEnabled val="1"/>
        </dgm:presLayoutVars>
      </dgm:prSet>
      <dgm:spPr/>
    </dgm:pt>
    <dgm:pt modelId="{77F0258A-BBC8-1843-91F7-8CA27344D023}" type="pres">
      <dgm:prSet presAssocID="{5D03DDEE-A7BA-6C46-8C36-736F9085EEC0}" presName="descendantText" presStyleLbl="alignAccFollowNode1" presStyleIdx="4" presStyleCnt="6">
        <dgm:presLayoutVars>
          <dgm:bulletEnabled val="1"/>
        </dgm:presLayoutVars>
      </dgm:prSet>
      <dgm:spPr/>
    </dgm:pt>
    <dgm:pt modelId="{D0106644-D097-0946-89D0-26C55E694626}" type="pres">
      <dgm:prSet presAssocID="{F15BE7F8-1FBD-D747-8406-CC2B12F03BC1}" presName="sp" presStyleCnt="0"/>
      <dgm:spPr/>
    </dgm:pt>
    <dgm:pt modelId="{EE77B33D-5832-FA40-83A8-91415E2726DA}" type="pres">
      <dgm:prSet presAssocID="{D6B33505-56E8-C24E-BC10-A70A6F08D88F}" presName="linNode" presStyleCnt="0"/>
      <dgm:spPr/>
    </dgm:pt>
    <dgm:pt modelId="{F6E2C55D-05A9-BD48-8187-3FD5BC152523}" type="pres">
      <dgm:prSet presAssocID="{D6B33505-56E8-C24E-BC10-A70A6F08D88F}" presName="parentText" presStyleLbl="node1" presStyleIdx="5" presStyleCnt="6">
        <dgm:presLayoutVars>
          <dgm:chMax val="1"/>
          <dgm:bulletEnabled val="1"/>
        </dgm:presLayoutVars>
      </dgm:prSet>
      <dgm:spPr/>
    </dgm:pt>
    <dgm:pt modelId="{3CCAAC46-667B-1E4E-8F37-661F0C3FDB76}" type="pres">
      <dgm:prSet presAssocID="{D6B33505-56E8-C24E-BC10-A70A6F08D88F}" presName="descendantText" presStyleLbl="alignAccFollowNode1" presStyleIdx="5" presStyleCnt="6">
        <dgm:presLayoutVars>
          <dgm:bulletEnabled val="1"/>
        </dgm:presLayoutVars>
      </dgm:prSet>
      <dgm:spPr/>
    </dgm:pt>
  </dgm:ptLst>
  <dgm:cxnLst>
    <dgm:cxn modelId="{462AB71B-B68B-8342-BFB3-816094B0C0F7}" type="presOf" srcId="{B37D1562-787C-4C46-A193-99C7F18BAC7A}" destId="{D3DCD124-543A-4348-9437-D2D784F76529}" srcOrd="0" destOrd="0" presId="urn:microsoft.com/office/officeart/2005/8/layout/vList5"/>
    <dgm:cxn modelId="{DC49D31F-26A4-8D48-BCB2-505BBF9BB631}" srcId="{5D03DDEE-A7BA-6C46-8C36-736F9085EEC0}" destId="{F92964D4-A9D5-5142-84E0-600174B19874}" srcOrd="0" destOrd="0" parTransId="{25808446-8215-D44C-B315-03E85F43E762}" sibTransId="{177CE417-823B-594C-A53C-A95C6034A2C7}"/>
    <dgm:cxn modelId="{39704829-6579-EE4B-8CB2-9C81834ADEC2}" type="presOf" srcId="{D3BAAB8E-1197-4645-8387-BA2D3B3B424F}" destId="{92E1C2EB-CAAC-594B-A727-DCD564DCE4ED}" srcOrd="0" destOrd="0" presId="urn:microsoft.com/office/officeart/2005/8/layout/vList5"/>
    <dgm:cxn modelId="{025D1E2D-A685-7345-B29D-4D5146EF5235}" type="presOf" srcId="{D6B33505-56E8-C24E-BC10-A70A6F08D88F}" destId="{F6E2C55D-05A9-BD48-8187-3FD5BC152523}" srcOrd="0" destOrd="0" presId="urn:microsoft.com/office/officeart/2005/8/layout/vList5"/>
    <dgm:cxn modelId="{EBCDD32F-28E9-5343-926E-314BC339576D}" type="presOf" srcId="{B8D6BBDC-4F0D-144E-BC11-F8DA14D38251}" destId="{2232FD01-57D5-F846-B72B-AD979EA19316}" srcOrd="0" destOrd="0" presId="urn:microsoft.com/office/officeart/2005/8/layout/vList5"/>
    <dgm:cxn modelId="{CC799B30-27E1-A441-A69C-E0369F1C45DC}" srcId="{D6B33505-56E8-C24E-BC10-A70A6F08D88F}" destId="{50C00E9B-242A-C246-828E-D6954498FCC0}" srcOrd="1" destOrd="0" parTransId="{E750B884-4676-DA4B-9B3F-9CE5D72C09C5}" sibTransId="{1CD53994-89C5-B546-AC41-B6EBC7FC91B9}"/>
    <dgm:cxn modelId="{99547932-61EB-484F-9206-958892E2B2B4}" srcId="{4FCE2718-CA33-BA48-A85B-07DD6E08AF0B}" destId="{92B29A15-83AF-F14E-9286-F5E7A3497EB6}" srcOrd="1" destOrd="0" parTransId="{9E479CE7-0416-E949-9154-7BA3D4DA2114}" sibTransId="{49F75EF1-3AD2-9B45-AE73-F97DB85CD67B}"/>
    <dgm:cxn modelId="{04BCDB35-F6B0-DE49-A157-78A0C623C557}" srcId="{D6B33505-56E8-C24E-BC10-A70A6F08D88F}" destId="{FC4FD62F-1B9A-4943-A25C-993EC7356324}" srcOrd="0" destOrd="0" parTransId="{68CC73E8-A4A9-1240-AE96-11129921F526}" sibTransId="{A0AACFBF-0CA2-954A-B459-24A45D277781}"/>
    <dgm:cxn modelId="{F3DF9A3D-49A0-F14E-B2B1-D243A88C7AE6}" type="presOf" srcId="{E049BCE9-2290-2F4C-9722-D3F38D216984}" destId="{CC880E5A-84FD-C44D-BBD2-86430FCF414F}" srcOrd="0" destOrd="0" presId="urn:microsoft.com/office/officeart/2005/8/layout/vList5"/>
    <dgm:cxn modelId="{BD2D0260-0058-5545-B408-4E018C55A3E2}" type="presOf" srcId="{50C00E9B-242A-C246-828E-D6954498FCC0}" destId="{3CCAAC46-667B-1E4E-8F37-661F0C3FDB76}" srcOrd="0" destOrd="1" presId="urn:microsoft.com/office/officeart/2005/8/layout/vList5"/>
    <dgm:cxn modelId="{0D81B680-DC58-CD4E-B363-A4E89D606387}" type="presOf" srcId="{92B29A15-83AF-F14E-9286-F5E7A3497EB6}" destId="{1217395B-E691-A94D-9FD2-489C2758535B}" srcOrd="0" destOrd="1" presId="urn:microsoft.com/office/officeart/2005/8/layout/vList5"/>
    <dgm:cxn modelId="{D755EC88-420C-B148-86A1-9FC46B324CC7}" srcId="{D3BAAB8E-1197-4645-8387-BA2D3B3B424F}" destId="{5D03DDEE-A7BA-6C46-8C36-736F9085EEC0}" srcOrd="4" destOrd="0" parTransId="{27CAE48A-610C-CB40-A050-9A1A508C7CCD}" sibTransId="{F15BE7F8-1FBD-D747-8406-CC2B12F03BC1}"/>
    <dgm:cxn modelId="{092D6E89-D00F-FA44-B409-D2C4FAEADB69}" type="presOf" srcId="{0845D269-1808-354C-8CBB-7E2E35F0EE58}" destId="{1217395B-E691-A94D-9FD2-489C2758535B}" srcOrd="0" destOrd="0" presId="urn:microsoft.com/office/officeart/2005/8/layout/vList5"/>
    <dgm:cxn modelId="{B3CA1A8E-C5FE-D640-9369-609016666DE7}" srcId="{D3BAAB8E-1197-4645-8387-BA2D3B3B424F}" destId="{D6B33505-56E8-C24E-BC10-A70A6F08D88F}" srcOrd="5" destOrd="0" parTransId="{67FD9C75-6367-E247-975C-4E030DA3D2E7}" sibTransId="{1F455992-361A-2341-A15F-8860A5257E2D}"/>
    <dgm:cxn modelId="{B1645591-EBC0-AD4A-A7F4-33DBD86F084A}" srcId="{5D03DDEE-A7BA-6C46-8C36-736F9085EEC0}" destId="{86E14BF4-F5E6-4745-9D2B-7DA3483F08C8}" srcOrd="1" destOrd="0" parTransId="{49E53940-03FC-7549-9191-DFB4DDC7CADD}" sibTransId="{9D8851E4-0C16-4741-A48C-15C3CD8003A1}"/>
    <dgm:cxn modelId="{B8444F96-3621-D240-870F-1567E4DF0F5C}" type="presOf" srcId="{5D03DDEE-A7BA-6C46-8C36-736F9085EEC0}" destId="{CC3C9E90-BD40-4445-A141-C0E5EBF713B5}" srcOrd="0" destOrd="0" presId="urn:microsoft.com/office/officeart/2005/8/layout/vList5"/>
    <dgm:cxn modelId="{A4A05D9B-37E0-D644-9CC9-D37C560A9A56}" srcId="{E049BCE9-2290-2F4C-9722-D3F38D216984}" destId="{B8D6BBDC-4F0D-144E-BC11-F8DA14D38251}" srcOrd="0" destOrd="0" parTransId="{9437627A-64C8-5B47-A3A5-0A1A5ADC6A02}" sibTransId="{422AAF48-C23E-ED4A-B8E6-6CBEED99CDF4}"/>
    <dgm:cxn modelId="{4CBBAB9F-B543-534E-A3C6-B5D6A56F9A29}" type="presOf" srcId="{FC4FD62F-1B9A-4943-A25C-993EC7356324}" destId="{3CCAAC46-667B-1E4E-8F37-661F0C3FDB76}" srcOrd="0" destOrd="0" presId="urn:microsoft.com/office/officeart/2005/8/layout/vList5"/>
    <dgm:cxn modelId="{91FF76A3-B9CE-A349-BAC6-51A958440F64}" srcId="{D3BAAB8E-1197-4645-8387-BA2D3B3B424F}" destId="{E67E0EA2-A5C2-D34C-B6F5-79497B46C0C2}" srcOrd="1" destOrd="0" parTransId="{71F600DB-0CE2-044E-BD05-60BBE9AEDA2F}" sibTransId="{4D1FBE39-8530-1D4B-9A02-AA3BEC36D0CD}"/>
    <dgm:cxn modelId="{17C20CA7-150A-3C42-A658-8873C259890E}" srcId="{AFFAD2E9-3338-0C4F-AD91-5CA9059FF118}" destId="{8B9194C3-4E81-EA44-85ED-CF70C96C6A46}" srcOrd="1" destOrd="0" parTransId="{D5723EF9-51F1-5B4A-B03E-727B520761E7}" sibTransId="{E2CAB409-E96C-8247-AD13-E1AE4A005B11}"/>
    <dgm:cxn modelId="{AADB6AAF-04EF-AE46-972D-E95253E449FF}" type="presOf" srcId="{E67E0EA2-A5C2-D34C-B6F5-79497B46C0C2}" destId="{16CD5CF5-5701-3240-AEA4-94036C9F6056}" srcOrd="0" destOrd="0" presId="urn:microsoft.com/office/officeart/2005/8/layout/vList5"/>
    <dgm:cxn modelId="{E8E310B0-2407-124F-90E2-FD31F02B82BC}" srcId="{4FCE2718-CA33-BA48-A85B-07DD6E08AF0B}" destId="{0845D269-1808-354C-8CBB-7E2E35F0EE58}" srcOrd="0" destOrd="0" parTransId="{DB12DB22-4DCD-0443-9BAF-ABE30659774A}" sibTransId="{C62C28F2-8C72-B447-8FEE-1E9B499B843D}"/>
    <dgm:cxn modelId="{E94D0BB3-C49A-564D-B3C4-D900478947EF}" type="presOf" srcId="{8B9194C3-4E81-EA44-85ED-CF70C96C6A46}" destId="{D3DCD124-543A-4348-9437-D2D784F76529}" srcOrd="0" destOrd="1" presId="urn:microsoft.com/office/officeart/2005/8/layout/vList5"/>
    <dgm:cxn modelId="{3DB36AB7-7999-3F43-857A-890784C3DB71}" type="presOf" srcId="{29C583A5-9D08-154B-8570-B413001EBFC6}" destId="{2232FD01-57D5-F846-B72B-AD979EA19316}" srcOrd="0" destOrd="1" presId="urn:microsoft.com/office/officeart/2005/8/layout/vList5"/>
    <dgm:cxn modelId="{A513E2BD-87B1-7F4B-823C-05FA83ED280C}" srcId="{D3BAAB8E-1197-4645-8387-BA2D3B3B424F}" destId="{AFFAD2E9-3338-0C4F-AD91-5CA9059FF118}" srcOrd="3" destOrd="0" parTransId="{3DB7EE97-927D-FE4D-B250-F661D8599F42}" sibTransId="{60ABA204-8D37-BF4F-A128-BA17DD6F313E}"/>
    <dgm:cxn modelId="{8A6E35BE-218B-8D43-AC9E-0D0F253674EE}" type="presOf" srcId="{0695E95B-E4D4-6640-AAFB-EA39FA341534}" destId="{9883FB28-CBB5-8E44-87EE-4228D6D72680}" srcOrd="0" destOrd="1" presId="urn:microsoft.com/office/officeart/2005/8/layout/vList5"/>
    <dgm:cxn modelId="{6584AFC6-EF9E-5744-9CD7-664ADA68168A}" srcId="{E67E0EA2-A5C2-D34C-B6F5-79497B46C0C2}" destId="{0695E95B-E4D4-6640-AAFB-EA39FA341534}" srcOrd="1" destOrd="0" parTransId="{5F54151B-DDC3-D542-95DE-0895A8A8518A}" sibTransId="{92CD7505-18E7-474C-AE8F-312C49EADA12}"/>
    <dgm:cxn modelId="{808895CD-F86B-E847-A1C9-2A27991537AD}" type="presOf" srcId="{0639FCDC-FA93-F149-B9FC-444719EB0960}" destId="{9883FB28-CBB5-8E44-87EE-4228D6D72680}" srcOrd="0" destOrd="0" presId="urn:microsoft.com/office/officeart/2005/8/layout/vList5"/>
    <dgm:cxn modelId="{5FCFC8CD-3E5E-4C4B-811C-5114469B3080}" srcId="{D3BAAB8E-1197-4645-8387-BA2D3B3B424F}" destId="{E049BCE9-2290-2F4C-9722-D3F38D216984}" srcOrd="2" destOrd="0" parTransId="{F90910AD-4908-5F4B-A9E4-0164CF911C37}" sibTransId="{A563CE24-D243-EB4C-8135-B272891E24B2}"/>
    <dgm:cxn modelId="{4422C7D0-9914-2341-AF63-14DB566F55DE}" srcId="{D3BAAB8E-1197-4645-8387-BA2D3B3B424F}" destId="{4FCE2718-CA33-BA48-A85B-07DD6E08AF0B}" srcOrd="0" destOrd="0" parTransId="{60A1F884-37CB-BF48-B26A-31E5AD781391}" sibTransId="{084FF4DA-6FB5-5E46-828F-42EB939B49E6}"/>
    <dgm:cxn modelId="{7E4C54DC-FA44-D549-A254-29C482B14612}" srcId="{AFFAD2E9-3338-0C4F-AD91-5CA9059FF118}" destId="{B37D1562-787C-4C46-A193-99C7F18BAC7A}" srcOrd="0" destOrd="0" parTransId="{5D7384AD-0EAD-B54C-807C-84CA928FCE85}" sibTransId="{D22403E3-4959-B342-A3FF-8B8973C134BB}"/>
    <dgm:cxn modelId="{6B20BCDD-C54D-4144-93CE-D22428018408}" type="presOf" srcId="{86E14BF4-F5E6-4745-9D2B-7DA3483F08C8}" destId="{77F0258A-BBC8-1843-91F7-8CA27344D023}" srcOrd="0" destOrd="1" presId="urn:microsoft.com/office/officeart/2005/8/layout/vList5"/>
    <dgm:cxn modelId="{D6C31AE0-4BBF-8F43-9A72-E33CDDAA0225}" type="presOf" srcId="{AFFAD2E9-3338-0C4F-AD91-5CA9059FF118}" destId="{0F1EDC45-DC5E-8541-AF97-54A6AC9179BB}" srcOrd="0" destOrd="0" presId="urn:microsoft.com/office/officeart/2005/8/layout/vList5"/>
    <dgm:cxn modelId="{648C64E5-B51A-E44B-8F6A-75A392592422}" type="presOf" srcId="{4FCE2718-CA33-BA48-A85B-07DD6E08AF0B}" destId="{F0340719-7C49-A94B-9C08-8B9AED255308}" srcOrd="0" destOrd="0" presId="urn:microsoft.com/office/officeart/2005/8/layout/vList5"/>
    <dgm:cxn modelId="{ED4955F2-FF38-DB4D-BA56-F4A3BA55BF11}" type="presOf" srcId="{F92964D4-A9D5-5142-84E0-600174B19874}" destId="{77F0258A-BBC8-1843-91F7-8CA27344D023}" srcOrd="0" destOrd="0" presId="urn:microsoft.com/office/officeart/2005/8/layout/vList5"/>
    <dgm:cxn modelId="{9A98C0FB-FFFB-A947-88EE-6DE050FE043C}" srcId="{E67E0EA2-A5C2-D34C-B6F5-79497B46C0C2}" destId="{0639FCDC-FA93-F149-B9FC-444719EB0960}" srcOrd="0" destOrd="0" parTransId="{ED048C2D-BE48-2344-84BA-F63345B52184}" sibTransId="{ED708F6D-7A32-004F-ACA7-E3131409FA19}"/>
    <dgm:cxn modelId="{73F113FC-C8F7-694D-9E5A-A5F161A5D9FE}" srcId="{E049BCE9-2290-2F4C-9722-D3F38D216984}" destId="{29C583A5-9D08-154B-8570-B413001EBFC6}" srcOrd="1" destOrd="0" parTransId="{74DF5EF0-45AC-6844-9520-6BF72D77724A}" sibTransId="{62DC0227-7F2C-1E42-8A3B-3016AFCC0ACD}"/>
    <dgm:cxn modelId="{DCB68111-F6F7-0B45-B2E0-88C72C838BE1}" type="presParOf" srcId="{92E1C2EB-CAAC-594B-A727-DCD564DCE4ED}" destId="{0AC0625D-1B0C-6347-AC76-A3B29D3C3BFF}" srcOrd="0" destOrd="0" presId="urn:microsoft.com/office/officeart/2005/8/layout/vList5"/>
    <dgm:cxn modelId="{C7072532-7A39-674E-80BB-9C45536E6D9B}" type="presParOf" srcId="{0AC0625D-1B0C-6347-AC76-A3B29D3C3BFF}" destId="{F0340719-7C49-A94B-9C08-8B9AED255308}" srcOrd="0" destOrd="0" presId="urn:microsoft.com/office/officeart/2005/8/layout/vList5"/>
    <dgm:cxn modelId="{BDA74CD1-FCA9-5A44-BA3E-CD150C46AFC6}" type="presParOf" srcId="{0AC0625D-1B0C-6347-AC76-A3B29D3C3BFF}" destId="{1217395B-E691-A94D-9FD2-489C2758535B}" srcOrd="1" destOrd="0" presId="urn:microsoft.com/office/officeart/2005/8/layout/vList5"/>
    <dgm:cxn modelId="{CC37AECC-C138-5443-B5D9-B91A01102665}" type="presParOf" srcId="{92E1C2EB-CAAC-594B-A727-DCD564DCE4ED}" destId="{D178E500-42CB-E74E-9059-40C2CAF63CCF}" srcOrd="1" destOrd="0" presId="urn:microsoft.com/office/officeart/2005/8/layout/vList5"/>
    <dgm:cxn modelId="{01D07EDA-C4DF-C94E-8066-27BDF229560C}" type="presParOf" srcId="{92E1C2EB-CAAC-594B-A727-DCD564DCE4ED}" destId="{1333FB67-E19D-4646-9985-59098558EA37}" srcOrd="2" destOrd="0" presId="urn:microsoft.com/office/officeart/2005/8/layout/vList5"/>
    <dgm:cxn modelId="{2CECB3EB-C4A7-3549-A4B7-3136D01E4C4B}" type="presParOf" srcId="{1333FB67-E19D-4646-9985-59098558EA37}" destId="{16CD5CF5-5701-3240-AEA4-94036C9F6056}" srcOrd="0" destOrd="0" presId="urn:microsoft.com/office/officeart/2005/8/layout/vList5"/>
    <dgm:cxn modelId="{2DB84A1B-E4B5-B84C-AB93-9E9C42A8671C}" type="presParOf" srcId="{1333FB67-E19D-4646-9985-59098558EA37}" destId="{9883FB28-CBB5-8E44-87EE-4228D6D72680}" srcOrd="1" destOrd="0" presId="urn:microsoft.com/office/officeart/2005/8/layout/vList5"/>
    <dgm:cxn modelId="{13749A1D-0155-404B-AC6E-A9CEEFF493E0}" type="presParOf" srcId="{92E1C2EB-CAAC-594B-A727-DCD564DCE4ED}" destId="{144B0AFE-4737-AA4A-8A70-DCA445F7868D}" srcOrd="3" destOrd="0" presId="urn:microsoft.com/office/officeart/2005/8/layout/vList5"/>
    <dgm:cxn modelId="{8D3FA504-67BB-8A47-9F9E-1D506C125688}" type="presParOf" srcId="{92E1C2EB-CAAC-594B-A727-DCD564DCE4ED}" destId="{40CE6404-8900-BC4F-B00E-FD926B8D292E}" srcOrd="4" destOrd="0" presId="urn:microsoft.com/office/officeart/2005/8/layout/vList5"/>
    <dgm:cxn modelId="{683C9C6C-A365-BA46-AE88-71D523A8388A}" type="presParOf" srcId="{40CE6404-8900-BC4F-B00E-FD926B8D292E}" destId="{CC880E5A-84FD-C44D-BBD2-86430FCF414F}" srcOrd="0" destOrd="0" presId="urn:microsoft.com/office/officeart/2005/8/layout/vList5"/>
    <dgm:cxn modelId="{B39075FD-668C-9946-8957-02884614D17D}" type="presParOf" srcId="{40CE6404-8900-BC4F-B00E-FD926B8D292E}" destId="{2232FD01-57D5-F846-B72B-AD979EA19316}" srcOrd="1" destOrd="0" presId="urn:microsoft.com/office/officeart/2005/8/layout/vList5"/>
    <dgm:cxn modelId="{DADA848C-8727-A64E-A09C-36C5EC4A5C7E}" type="presParOf" srcId="{92E1C2EB-CAAC-594B-A727-DCD564DCE4ED}" destId="{5E5F9010-F255-0640-A3EC-DCBA9F87B138}" srcOrd="5" destOrd="0" presId="urn:microsoft.com/office/officeart/2005/8/layout/vList5"/>
    <dgm:cxn modelId="{324D3DF3-CDFB-6748-BF13-BA93F7766203}" type="presParOf" srcId="{92E1C2EB-CAAC-594B-A727-DCD564DCE4ED}" destId="{0C7C06D9-9CA8-D149-90BF-1BBF530CD134}" srcOrd="6" destOrd="0" presId="urn:microsoft.com/office/officeart/2005/8/layout/vList5"/>
    <dgm:cxn modelId="{40B793AC-43F7-9044-BE19-C025EBFCCE59}" type="presParOf" srcId="{0C7C06D9-9CA8-D149-90BF-1BBF530CD134}" destId="{0F1EDC45-DC5E-8541-AF97-54A6AC9179BB}" srcOrd="0" destOrd="0" presId="urn:microsoft.com/office/officeart/2005/8/layout/vList5"/>
    <dgm:cxn modelId="{AF81A243-1DF1-4E4A-AAC1-4FDED61E609B}" type="presParOf" srcId="{0C7C06D9-9CA8-D149-90BF-1BBF530CD134}" destId="{D3DCD124-543A-4348-9437-D2D784F76529}" srcOrd="1" destOrd="0" presId="urn:microsoft.com/office/officeart/2005/8/layout/vList5"/>
    <dgm:cxn modelId="{5C0F7594-F228-2640-B9AE-503140AC896F}" type="presParOf" srcId="{92E1C2EB-CAAC-594B-A727-DCD564DCE4ED}" destId="{30B8D7FD-E650-3041-B521-7BE98FA039E4}" srcOrd="7" destOrd="0" presId="urn:microsoft.com/office/officeart/2005/8/layout/vList5"/>
    <dgm:cxn modelId="{4F046C72-1018-E04A-A5DA-216CEB4471FC}" type="presParOf" srcId="{92E1C2EB-CAAC-594B-A727-DCD564DCE4ED}" destId="{D9605230-C4FE-E944-89A0-38DDECF95BDE}" srcOrd="8" destOrd="0" presId="urn:microsoft.com/office/officeart/2005/8/layout/vList5"/>
    <dgm:cxn modelId="{A0D247F0-6DE8-B340-B9B9-D0D371C6037C}" type="presParOf" srcId="{D9605230-C4FE-E944-89A0-38DDECF95BDE}" destId="{CC3C9E90-BD40-4445-A141-C0E5EBF713B5}" srcOrd="0" destOrd="0" presId="urn:microsoft.com/office/officeart/2005/8/layout/vList5"/>
    <dgm:cxn modelId="{F3FDF20A-8BF8-0445-8516-290B4CCDDB35}" type="presParOf" srcId="{D9605230-C4FE-E944-89A0-38DDECF95BDE}" destId="{77F0258A-BBC8-1843-91F7-8CA27344D023}" srcOrd="1" destOrd="0" presId="urn:microsoft.com/office/officeart/2005/8/layout/vList5"/>
    <dgm:cxn modelId="{CC0E1B0C-2535-5841-AD4E-18499509ECED}" type="presParOf" srcId="{92E1C2EB-CAAC-594B-A727-DCD564DCE4ED}" destId="{D0106644-D097-0946-89D0-26C55E694626}" srcOrd="9" destOrd="0" presId="urn:microsoft.com/office/officeart/2005/8/layout/vList5"/>
    <dgm:cxn modelId="{9C6E20C4-9611-F847-939D-AC3AEEDF223E}" type="presParOf" srcId="{92E1C2EB-CAAC-594B-A727-DCD564DCE4ED}" destId="{EE77B33D-5832-FA40-83A8-91415E2726DA}" srcOrd="10" destOrd="0" presId="urn:microsoft.com/office/officeart/2005/8/layout/vList5"/>
    <dgm:cxn modelId="{24DEC723-0854-E24B-993C-241D865CB220}" type="presParOf" srcId="{EE77B33D-5832-FA40-83A8-91415E2726DA}" destId="{F6E2C55D-05A9-BD48-8187-3FD5BC152523}" srcOrd="0" destOrd="0" presId="urn:microsoft.com/office/officeart/2005/8/layout/vList5"/>
    <dgm:cxn modelId="{4AA7B990-CF5E-1243-B39F-C00876B08F1B}" type="presParOf" srcId="{EE77B33D-5832-FA40-83A8-91415E2726DA}" destId="{3CCAAC46-667B-1E4E-8F37-661F0C3FDB76}"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17395B-E691-A94D-9FD2-489C2758535B}">
      <dsp:nvSpPr>
        <dsp:cNvPr id="0" name=""/>
        <dsp:cNvSpPr/>
      </dsp:nvSpPr>
      <dsp:spPr>
        <a:xfrm rot="5400000">
          <a:off x="5471157" y="-2389846"/>
          <a:ext cx="471645" cy="5371275"/>
        </a:xfrm>
        <a:prstGeom prst="round2SameRect">
          <a:avLst/>
        </a:prstGeom>
        <a:solidFill>
          <a:schemeClr val="accent2">
            <a:tint val="40000"/>
            <a:alpha val="90000"/>
            <a:hueOff val="0"/>
            <a:satOff val="0"/>
            <a:lumOff val="0"/>
            <a:alphaOff val="0"/>
          </a:schemeClr>
        </a:solidFill>
        <a:ln w="10000" cap="flat" cmpd="sng" algn="ctr">
          <a:solidFill>
            <a:schemeClr val="accent2">
              <a:tint val="40000"/>
              <a:alpha val="90000"/>
              <a:hueOff val="0"/>
              <a:satOff val="0"/>
              <a:lumOff val="0"/>
              <a:alphaOff val="0"/>
            </a:schemeClr>
          </a:solidFill>
          <a:prstDash val="solid"/>
        </a:ln>
        <a:effectLst>
          <a:outerShdw blurRad="38100" dist="300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Char char="•"/>
          </a:pPr>
          <a:r>
            <a:rPr lang="en-US" sz="1100" kern="1200" dirty="0"/>
            <a:t>Initial fumes reported at LRC</a:t>
          </a:r>
        </a:p>
        <a:p>
          <a:pPr marL="57150" lvl="1" indent="-57150" algn="l" defTabSz="488950">
            <a:lnSpc>
              <a:spcPct val="90000"/>
            </a:lnSpc>
            <a:spcBef>
              <a:spcPct val="0"/>
            </a:spcBef>
            <a:spcAft>
              <a:spcPct val="15000"/>
            </a:spcAft>
            <a:buChar char="•"/>
          </a:pPr>
          <a:r>
            <a:rPr lang="en-US" sz="1100" kern="1200" dirty="0"/>
            <a:t>Evacuation of homes and businesses locally impacted by fumes</a:t>
          </a:r>
        </a:p>
      </dsp:txBody>
      <dsp:txXfrm rot="-5400000">
        <a:off x="3021342" y="82993"/>
        <a:ext cx="5348251" cy="425597"/>
      </dsp:txXfrm>
    </dsp:sp>
    <dsp:sp modelId="{F0340719-7C49-A94B-9C08-8B9AED255308}">
      <dsp:nvSpPr>
        <dsp:cNvPr id="0" name=""/>
        <dsp:cNvSpPr/>
      </dsp:nvSpPr>
      <dsp:spPr>
        <a:xfrm>
          <a:off x="0" y="1012"/>
          <a:ext cx="3021342" cy="589556"/>
        </a:xfrm>
        <a:prstGeom prst="roundRect">
          <a:avLst/>
        </a:prstGeom>
        <a:solidFill>
          <a:schemeClr val="accent2">
            <a:hueOff val="0"/>
            <a:satOff val="0"/>
            <a:lumOff val="0"/>
            <a:alphaOff val="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2">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March 2019</a:t>
          </a:r>
        </a:p>
      </dsp:txBody>
      <dsp:txXfrm>
        <a:off x="28780" y="29792"/>
        <a:ext cx="2963782" cy="531996"/>
      </dsp:txXfrm>
    </dsp:sp>
    <dsp:sp modelId="{9883FB28-CBB5-8E44-87EE-4228D6D72680}">
      <dsp:nvSpPr>
        <dsp:cNvPr id="0" name=""/>
        <dsp:cNvSpPr/>
      </dsp:nvSpPr>
      <dsp:spPr>
        <a:xfrm rot="5400000">
          <a:off x="5471157" y="-1770811"/>
          <a:ext cx="471645" cy="5371275"/>
        </a:xfrm>
        <a:prstGeom prst="round2SameRect">
          <a:avLst/>
        </a:prstGeom>
        <a:solidFill>
          <a:schemeClr val="accent2">
            <a:tint val="40000"/>
            <a:alpha val="90000"/>
            <a:hueOff val="26680"/>
            <a:satOff val="500"/>
            <a:lumOff val="83"/>
            <a:alphaOff val="0"/>
          </a:schemeClr>
        </a:solidFill>
        <a:ln w="10000" cap="flat" cmpd="sng" algn="ctr">
          <a:solidFill>
            <a:schemeClr val="accent2">
              <a:tint val="40000"/>
              <a:alpha val="90000"/>
              <a:hueOff val="26680"/>
              <a:satOff val="500"/>
              <a:lumOff val="83"/>
              <a:alphaOff val="0"/>
            </a:schemeClr>
          </a:solidFill>
          <a:prstDash val="solid"/>
        </a:ln>
        <a:effectLst>
          <a:outerShdw blurRad="38100" dist="300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Char char="•"/>
          </a:pPr>
          <a:r>
            <a:rPr lang="en-US" sz="1100" kern="1200" dirty="0"/>
            <a:t>Investigation of known passages, inputs, sinkholes</a:t>
          </a:r>
        </a:p>
        <a:p>
          <a:pPr marL="57150" lvl="1" indent="-57150" algn="l" defTabSz="488950">
            <a:lnSpc>
              <a:spcPct val="90000"/>
            </a:lnSpc>
            <a:spcBef>
              <a:spcPct val="0"/>
            </a:spcBef>
            <a:spcAft>
              <a:spcPct val="15000"/>
            </a:spcAft>
            <a:buChar char="•"/>
          </a:pPr>
          <a:r>
            <a:rPr lang="en-US" sz="1100" kern="1200" dirty="0"/>
            <a:t>Identification and breach into new cave system (Pit Stop), location of free phase product</a:t>
          </a:r>
        </a:p>
      </dsp:txBody>
      <dsp:txXfrm rot="-5400000">
        <a:off x="3021342" y="702028"/>
        <a:ext cx="5348251" cy="425597"/>
      </dsp:txXfrm>
    </dsp:sp>
    <dsp:sp modelId="{16CD5CF5-5701-3240-AEA4-94036C9F6056}">
      <dsp:nvSpPr>
        <dsp:cNvPr id="0" name=""/>
        <dsp:cNvSpPr/>
      </dsp:nvSpPr>
      <dsp:spPr>
        <a:xfrm>
          <a:off x="0" y="620047"/>
          <a:ext cx="3021342" cy="589556"/>
        </a:xfrm>
        <a:prstGeom prst="roundRect">
          <a:avLst/>
        </a:prstGeom>
        <a:solidFill>
          <a:schemeClr val="accent2">
            <a:hueOff val="75200"/>
            <a:satOff val="-3252"/>
            <a:lumOff val="901"/>
            <a:alphaOff val="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2">
              <a:hueOff val="75200"/>
              <a:satOff val="-3252"/>
              <a:lumOff val="901"/>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April 2019</a:t>
          </a:r>
        </a:p>
      </dsp:txBody>
      <dsp:txXfrm>
        <a:off x="28780" y="648827"/>
        <a:ext cx="2963782" cy="531996"/>
      </dsp:txXfrm>
    </dsp:sp>
    <dsp:sp modelId="{2232FD01-57D5-F846-B72B-AD979EA19316}">
      <dsp:nvSpPr>
        <dsp:cNvPr id="0" name=""/>
        <dsp:cNvSpPr/>
      </dsp:nvSpPr>
      <dsp:spPr>
        <a:xfrm rot="5400000">
          <a:off x="5471157" y="-1151777"/>
          <a:ext cx="471645" cy="5371275"/>
        </a:xfrm>
        <a:prstGeom prst="round2SameRect">
          <a:avLst/>
        </a:prstGeom>
        <a:solidFill>
          <a:schemeClr val="accent2">
            <a:tint val="40000"/>
            <a:alpha val="90000"/>
            <a:hueOff val="53361"/>
            <a:satOff val="1001"/>
            <a:lumOff val="165"/>
            <a:alphaOff val="0"/>
          </a:schemeClr>
        </a:solidFill>
        <a:ln w="10000" cap="flat" cmpd="sng" algn="ctr">
          <a:solidFill>
            <a:schemeClr val="accent2">
              <a:tint val="40000"/>
              <a:alpha val="90000"/>
              <a:hueOff val="53361"/>
              <a:satOff val="1001"/>
              <a:lumOff val="165"/>
              <a:alphaOff val="0"/>
            </a:schemeClr>
          </a:solidFill>
          <a:prstDash val="solid"/>
        </a:ln>
        <a:effectLst>
          <a:outerShdw blurRad="38100" dist="300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Char char="•"/>
          </a:pPr>
          <a:r>
            <a:rPr lang="en-US" sz="1100" kern="1200" dirty="0"/>
            <a:t>State of emergency declared (KY DEP, EPA)</a:t>
          </a:r>
        </a:p>
        <a:p>
          <a:pPr marL="57150" lvl="1" indent="-57150" algn="l" defTabSz="488950">
            <a:lnSpc>
              <a:spcPct val="90000"/>
            </a:lnSpc>
            <a:spcBef>
              <a:spcPct val="0"/>
            </a:spcBef>
            <a:spcAft>
              <a:spcPct val="15000"/>
            </a:spcAft>
            <a:buChar char="•"/>
          </a:pPr>
          <a:r>
            <a:rPr lang="en-US" sz="1100" kern="1200" dirty="0"/>
            <a:t>Monitoring stations installed, dye tracing conducted</a:t>
          </a:r>
        </a:p>
      </dsp:txBody>
      <dsp:txXfrm rot="-5400000">
        <a:off x="3021342" y="1321062"/>
        <a:ext cx="5348251" cy="425597"/>
      </dsp:txXfrm>
    </dsp:sp>
    <dsp:sp modelId="{CC880E5A-84FD-C44D-BBD2-86430FCF414F}">
      <dsp:nvSpPr>
        <dsp:cNvPr id="0" name=""/>
        <dsp:cNvSpPr/>
      </dsp:nvSpPr>
      <dsp:spPr>
        <a:xfrm>
          <a:off x="0" y="1239082"/>
          <a:ext cx="3021342" cy="589556"/>
        </a:xfrm>
        <a:prstGeom prst="roundRect">
          <a:avLst/>
        </a:prstGeom>
        <a:solidFill>
          <a:schemeClr val="accent2">
            <a:hueOff val="150401"/>
            <a:satOff val="-6504"/>
            <a:lumOff val="1803"/>
            <a:alphaOff val="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2">
              <a:hueOff val="150401"/>
              <a:satOff val="-6504"/>
              <a:lumOff val="1803"/>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May 2019</a:t>
          </a:r>
        </a:p>
      </dsp:txBody>
      <dsp:txXfrm>
        <a:off x="28780" y="1267862"/>
        <a:ext cx="2963782" cy="531996"/>
      </dsp:txXfrm>
    </dsp:sp>
    <dsp:sp modelId="{D3DCD124-543A-4348-9437-D2D784F76529}">
      <dsp:nvSpPr>
        <dsp:cNvPr id="0" name=""/>
        <dsp:cNvSpPr/>
      </dsp:nvSpPr>
      <dsp:spPr>
        <a:xfrm rot="5400000">
          <a:off x="5471157" y="-532742"/>
          <a:ext cx="471645" cy="5371275"/>
        </a:xfrm>
        <a:prstGeom prst="round2SameRect">
          <a:avLst/>
        </a:prstGeom>
        <a:solidFill>
          <a:schemeClr val="accent2">
            <a:tint val="40000"/>
            <a:alpha val="90000"/>
            <a:hueOff val="80041"/>
            <a:satOff val="1501"/>
            <a:lumOff val="248"/>
            <a:alphaOff val="0"/>
          </a:schemeClr>
        </a:solidFill>
        <a:ln w="10000" cap="flat" cmpd="sng" algn="ctr">
          <a:solidFill>
            <a:schemeClr val="accent2">
              <a:tint val="40000"/>
              <a:alpha val="90000"/>
              <a:hueOff val="80041"/>
              <a:satOff val="1501"/>
              <a:lumOff val="248"/>
              <a:alphaOff val="0"/>
            </a:schemeClr>
          </a:solidFill>
          <a:prstDash val="solid"/>
        </a:ln>
        <a:effectLst>
          <a:outerShdw blurRad="38100" dist="300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Char char="•"/>
          </a:pPr>
          <a:r>
            <a:rPr lang="en-US" sz="1100" kern="1200" dirty="0"/>
            <a:t>Identification of potential sources, site investigations began</a:t>
          </a:r>
        </a:p>
        <a:p>
          <a:pPr marL="57150" lvl="1" indent="-57150" algn="l" defTabSz="488950">
            <a:lnSpc>
              <a:spcPct val="90000"/>
            </a:lnSpc>
            <a:spcBef>
              <a:spcPct val="0"/>
            </a:spcBef>
            <a:spcAft>
              <a:spcPct val="15000"/>
            </a:spcAft>
            <a:buChar char="•"/>
          </a:pPr>
          <a:r>
            <a:rPr lang="en-US" sz="1100" kern="1200" dirty="0"/>
            <a:t>Additional salt dilution tracing and monitoring, exploration of LRC for inputs </a:t>
          </a:r>
        </a:p>
      </dsp:txBody>
      <dsp:txXfrm rot="-5400000">
        <a:off x="3021342" y="1940097"/>
        <a:ext cx="5348251" cy="425597"/>
      </dsp:txXfrm>
    </dsp:sp>
    <dsp:sp modelId="{0F1EDC45-DC5E-8541-AF97-54A6AC9179BB}">
      <dsp:nvSpPr>
        <dsp:cNvPr id="0" name=""/>
        <dsp:cNvSpPr/>
      </dsp:nvSpPr>
      <dsp:spPr>
        <a:xfrm>
          <a:off x="0" y="1858116"/>
          <a:ext cx="3021342" cy="589556"/>
        </a:xfrm>
        <a:prstGeom prst="roundRect">
          <a:avLst/>
        </a:prstGeom>
        <a:solidFill>
          <a:schemeClr val="accent2">
            <a:hueOff val="225601"/>
            <a:satOff val="-9755"/>
            <a:lumOff val="2704"/>
            <a:alphaOff val="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2">
              <a:hueOff val="225601"/>
              <a:satOff val="-9755"/>
              <a:lumOff val="2704"/>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June 2019</a:t>
          </a:r>
        </a:p>
      </dsp:txBody>
      <dsp:txXfrm>
        <a:off x="28780" y="1886896"/>
        <a:ext cx="2963782" cy="531996"/>
      </dsp:txXfrm>
    </dsp:sp>
    <dsp:sp modelId="{77F0258A-BBC8-1843-91F7-8CA27344D023}">
      <dsp:nvSpPr>
        <dsp:cNvPr id="0" name=""/>
        <dsp:cNvSpPr/>
      </dsp:nvSpPr>
      <dsp:spPr>
        <a:xfrm rot="5400000">
          <a:off x="5471157" y="86292"/>
          <a:ext cx="471645" cy="5371275"/>
        </a:xfrm>
        <a:prstGeom prst="round2SameRect">
          <a:avLst/>
        </a:prstGeom>
        <a:solidFill>
          <a:schemeClr val="accent2">
            <a:tint val="40000"/>
            <a:alpha val="90000"/>
            <a:hueOff val="106722"/>
            <a:satOff val="2002"/>
            <a:lumOff val="330"/>
            <a:alphaOff val="0"/>
          </a:schemeClr>
        </a:solidFill>
        <a:ln w="10000" cap="flat" cmpd="sng" algn="ctr">
          <a:solidFill>
            <a:schemeClr val="accent2">
              <a:tint val="40000"/>
              <a:alpha val="90000"/>
              <a:hueOff val="106722"/>
              <a:satOff val="2002"/>
              <a:lumOff val="330"/>
              <a:alphaOff val="0"/>
            </a:schemeClr>
          </a:solidFill>
          <a:prstDash val="solid"/>
        </a:ln>
        <a:effectLst>
          <a:outerShdw blurRad="38100" dist="300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Char char="•"/>
          </a:pPr>
          <a:r>
            <a:rPr lang="en-US" sz="1100" kern="1200" dirty="0"/>
            <a:t>Remediation of identified source- leaking UST</a:t>
          </a:r>
        </a:p>
        <a:p>
          <a:pPr marL="57150" lvl="1" indent="-57150" algn="l" defTabSz="488950">
            <a:lnSpc>
              <a:spcPct val="90000"/>
            </a:lnSpc>
            <a:spcBef>
              <a:spcPct val="0"/>
            </a:spcBef>
            <a:spcAft>
              <a:spcPct val="15000"/>
            </a:spcAft>
            <a:buChar char="•"/>
          </a:pPr>
          <a:r>
            <a:rPr lang="en-US" sz="1100" kern="1200" dirty="0"/>
            <a:t>Monitoring of sites for amelioration of fumes </a:t>
          </a:r>
        </a:p>
      </dsp:txBody>
      <dsp:txXfrm rot="-5400000">
        <a:off x="3021342" y="2559131"/>
        <a:ext cx="5348251" cy="425597"/>
      </dsp:txXfrm>
    </dsp:sp>
    <dsp:sp modelId="{CC3C9E90-BD40-4445-A141-C0E5EBF713B5}">
      <dsp:nvSpPr>
        <dsp:cNvPr id="0" name=""/>
        <dsp:cNvSpPr/>
      </dsp:nvSpPr>
      <dsp:spPr>
        <a:xfrm>
          <a:off x="0" y="2477151"/>
          <a:ext cx="3021342" cy="589556"/>
        </a:xfrm>
        <a:prstGeom prst="roundRect">
          <a:avLst/>
        </a:prstGeom>
        <a:solidFill>
          <a:schemeClr val="accent2">
            <a:hueOff val="300802"/>
            <a:satOff val="-13007"/>
            <a:lumOff val="3606"/>
            <a:alphaOff val="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2">
              <a:hueOff val="300802"/>
              <a:satOff val="-13007"/>
              <a:lumOff val="3606"/>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July 2019</a:t>
          </a:r>
        </a:p>
      </dsp:txBody>
      <dsp:txXfrm>
        <a:off x="28780" y="2505931"/>
        <a:ext cx="2963782" cy="531996"/>
      </dsp:txXfrm>
    </dsp:sp>
    <dsp:sp modelId="{3CCAAC46-667B-1E4E-8F37-661F0C3FDB76}">
      <dsp:nvSpPr>
        <dsp:cNvPr id="0" name=""/>
        <dsp:cNvSpPr/>
      </dsp:nvSpPr>
      <dsp:spPr>
        <a:xfrm rot="5400000">
          <a:off x="5471157" y="705327"/>
          <a:ext cx="471645" cy="5371275"/>
        </a:xfrm>
        <a:prstGeom prst="round2SameRect">
          <a:avLst/>
        </a:prstGeom>
        <a:solidFill>
          <a:schemeClr val="accent2">
            <a:tint val="40000"/>
            <a:alpha val="90000"/>
            <a:hueOff val="133402"/>
            <a:satOff val="2502"/>
            <a:lumOff val="413"/>
            <a:alphaOff val="0"/>
          </a:schemeClr>
        </a:solidFill>
        <a:ln w="10000" cap="flat" cmpd="sng" algn="ctr">
          <a:solidFill>
            <a:schemeClr val="accent2">
              <a:tint val="40000"/>
              <a:alpha val="90000"/>
              <a:hueOff val="133402"/>
              <a:satOff val="2502"/>
              <a:lumOff val="413"/>
              <a:alphaOff val="0"/>
            </a:schemeClr>
          </a:solidFill>
          <a:prstDash val="solid"/>
        </a:ln>
        <a:effectLst>
          <a:outerShdw blurRad="38100" dist="300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Char char="•"/>
          </a:pPr>
          <a:r>
            <a:rPr lang="en-US" sz="1100" kern="1200" dirty="0"/>
            <a:t>Site remediation complete, monitoring complete</a:t>
          </a:r>
        </a:p>
        <a:p>
          <a:pPr marL="57150" lvl="1" indent="-57150" algn="l" defTabSz="488950">
            <a:lnSpc>
              <a:spcPct val="90000"/>
            </a:lnSpc>
            <a:spcBef>
              <a:spcPct val="0"/>
            </a:spcBef>
            <a:spcAft>
              <a:spcPct val="15000"/>
            </a:spcAft>
            <a:buChar char="•"/>
          </a:pPr>
          <a:r>
            <a:rPr lang="en-US" sz="1100" kern="1200" dirty="0"/>
            <a:t>LRC fully open, problem resolved </a:t>
          </a:r>
        </a:p>
      </dsp:txBody>
      <dsp:txXfrm rot="-5400000">
        <a:off x="3021342" y="3178166"/>
        <a:ext cx="5348251" cy="425597"/>
      </dsp:txXfrm>
    </dsp:sp>
    <dsp:sp modelId="{F6E2C55D-05A9-BD48-8187-3FD5BC152523}">
      <dsp:nvSpPr>
        <dsp:cNvPr id="0" name=""/>
        <dsp:cNvSpPr/>
      </dsp:nvSpPr>
      <dsp:spPr>
        <a:xfrm>
          <a:off x="0" y="3096186"/>
          <a:ext cx="3021342" cy="589556"/>
        </a:xfrm>
        <a:prstGeom prst="roundRect">
          <a:avLst/>
        </a:prstGeom>
        <a:solidFill>
          <a:schemeClr val="accent2">
            <a:hueOff val="376002"/>
            <a:satOff val="-16259"/>
            <a:lumOff val="4507"/>
            <a:alphaOff val="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2">
              <a:hueOff val="376002"/>
              <a:satOff val="-16259"/>
              <a:lumOff val="4507"/>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August 2019</a:t>
          </a:r>
        </a:p>
      </dsp:txBody>
      <dsp:txXfrm>
        <a:off x="28780" y="3124966"/>
        <a:ext cx="2963782" cy="53199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BCF649-ECB9-AC44-95FC-49BA8894C027}" type="datetimeFigureOut">
              <a:rPr lang="en-US" smtClean="0"/>
              <a:t>11/3/2021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3729A7-E629-7C4C-93FF-1FA1D142CD88}" type="slidenum">
              <a:rPr lang="en-US" smtClean="0"/>
              <a:t>‹#›</a:t>
            </a:fld>
            <a:endParaRPr lang="en-US"/>
          </a:p>
        </p:txBody>
      </p:sp>
    </p:spTree>
    <p:extLst>
      <p:ext uri="{BB962C8B-B14F-4D97-AF65-F5344CB8AC3E}">
        <p14:creationId xmlns:p14="http://schemas.microsoft.com/office/powerpoint/2010/main" val="7516294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3729A7-E629-7C4C-93FF-1FA1D142CD88}" type="slidenum">
              <a:rPr lang="en-US" smtClean="0"/>
              <a:t>1</a:t>
            </a:fld>
            <a:endParaRPr lang="en-US"/>
          </a:p>
        </p:txBody>
      </p:sp>
    </p:spTree>
    <p:extLst>
      <p:ext uri="{BB962C8B-B14F-4D97-AF65-F5344CB8AC3E}">
        <p14:creationId xmlns:p14="http://schemas.microsoft.com/office/powerpoint/2010/main" val="2079336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7EC5DB-0147-47DF-82BD-5FADECDC2592}" type="slidenum">
              <a:rPr lang="en-US" smtClean="0"/>
              <a:t>24</a:t>
            </a:fld>
            <a:endParaRPr lang="en-US"/>
          </a:p>
        </p:txBody>
      </p:sp>
    </p:spTree>
    <p:extLst>
      <p:ext uri="{BB962C8B-B14F-4D97-AF65-F5344CB8AC3E}">
        <p14:creationId xmlns:p14="http://schemas.microsoft.com/office/powerpoint/2010/main" val="171394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1796445-87F8-754E-80EF-660B3F4D6FA9}"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D1C75E-5C7F-9447-8E27-9CA0472BDF40}" type="slidenum">
              <a:rPr lang="en-US" smtClean="0"/>
              <a:t>‹#›</a:t>
            </a:fld>
            <a:endParaRPr lang="en-US"/>
          </a:p>
        </p:txBody>
      </p:sp>
    </p:spTree>
    <p:extLst>
      <p:ext uri="{BB962C8B-B14F-4D97-AF65-F5344CB8AC3E}">
        <p14:creationId xmlns:p14="http://schemas.microsoft.com/office/powerpoint/2010/main" val="37495421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796445-87F8-754E-80EF-660B3F4D6FA9}"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D1C75E-5C7F-9447-8E27-9CA0472BDF40}" type="slidenum">
              <a:rPr lang="en-US" smtClean="0"/>
              <a:t>‹#›</a:t>
            </a:fld>
            <a:endParaRPr lang="en-US"/>
          </a:p>
        </p:txBody>
      </p:sp>
    </p:spTree>
    <p:extLst>
      <p:ext uri="{BB962C8B-B14F-4D97-AF65-F5344CB8AC3E}">
        <p14:creationId xmlns:p14="http://schemas.microsoft.com/office/powerpoint/2010/main" val="37602648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796445-87F8-754E-80EF-660B3F4D6FA9}"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D1C75E-5C7F-9447-8E27-9CA0472BDF40}" type="slidenum">
              <a:rPr lang="en-US" smtClean="0"/>
              <a:t>‹#›</a:t>
            </a:fld>
            <a:endParaRPr lang="en-US"/>
          </a:p>
        </p:txBody>
      </p:sp>
    </p:spTree>
    <p:extLst>
      <p:ext uri="{BB962C8B-B14F-4D97-AF65-F5344CB8AC3E}">
        <p14:creationId xmlns:p14="http://schemas.microsoft.com/office/powerpoint/2010/main" val="39444539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bwMode="white">
          <a:xfrm>
            <a:off x="0" y="4477942"/>
            <a:ext cx="9144000" cy="665559"/>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9525" y="4539855"/>
            <a:ext cx="2249488" cy="53459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2359028" y="4532711"/>
            <a:ext cx="6784975" cy="535781"/>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Title 7"/>
          <p:cNvSpPr>
            <a:spLocks noGrp="1"/>
          </p:cNvSpPr>
          <p:nvPr>
            <p:ph type="ctrTitle"/>
          </p:nvPr>
        </p:nvSpPr>
        <p:spPr>
          <a:xfrm>
            <a:off x="2362200" y="3028950"/>
            <a:ext cx="6477000" cy="13716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4537528"/>
            <a:ext cx="6705600" cy="51435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4551760"/>
            <a:ext cx="2057400" cy="514350"/>
          </a:xfrm>
        </p:spPr>
        <p:txBody>
          <a:bodyPr>
            <a:noAutofit/>
          </a:bodyPr>
          <a:lstStyle>
            <a:lvl1pPr algn="ctr">
              <a:defRPr sz="2000">
                <a:solidFill>
                  <a:srgbClr val="FFFFFF"/>
                </a:solidFill>
              </a:defRPr>
            </a:lvl1pPr>
          </a:lstStyle>
          <a:p>
            <a:fld id="{CC8DE957-9AA1-481D-895E-635ACA4FBA22}" type="datetimeFigureOut">
              <a:rPr lang="en-US" smtClean="0">
                <a:latin typeface="Tw Cen MT"/>
              </a:rPr>
              <a:pPr/>
              <a:t>11/3/2021</a:t>
            </a:fld>
            <a:endParaRPr lang="en-US">
              <a:latin typeface="Tw Cen MT"/>
            </a:endParaRPr>
          </a:p>
        </p:txBody>
      </p:sp>
      <p:sp>
        <p:nvSpPr>
          <p:cNvPr id="10" name="Footer Placeholder 16"/>
          <p:cNvSpPr>
            <a:spLocks noGrp="1"/>
          </p:cNvSpPr>
          <p:nvPr>
            <p:ph type="ftr" sz="quarter" idx="11"/>
          </p:nvPr>
        </p:nvSpPr>
        <p:spPr>
          <a:xfrm>
            <a:off x="2085975" y="177405"/>
            <a:ext cx="5867400" cy="273844"/>
          </a:xfrm>
        </p:spPr>
        <p:txBody>
          <a:bodyPr/>
          <a:lstStyle>
            <a:lvl1pPr algn="r">
              <a:defRPr>
                <a:solidFill>
                  <a:schemeClr val="tx2"/>
                </a:solidFill>
              </a:defRPr>
            </a:lvl1pPr>
          </a:lstStyle>
          <a:p>
            <a:endParaRPr lang="en-US">
              <a:solidFill>
                <a:srgbClr val="000000"/>
              </a:solidFill>
              <a:latin typeface="Tw Cen MT"/>
            </a:endParaRPr>
          </a:p>
        </p:txBody>
      </p:sp>
      <p:sp>
        <p:nvSpPr>
          <p:cNvPr id="11" name="Slide Number Placeholder 28"/>
          <p:cNvSpPr>
            <a:spLocks noGrp="1"/>
          </p:cNvSpPr>
          <p:nvPr>
            <p:ph type="sldNum" sz="quarter" idx="12"/>
          </p:nvPr>
        </p:nvSpPr>
        <p:spPr>
          <a:xfrm>
            <a:off x="8001000" y="171450"/>
            <a:ext cx="838200" cy="285750"/>
          </a:xfrm>
          <a:prstGeom prst="rect">
            <a:avLst/>
          </a:prstGeom>
        </p:spPr>
        <p:txBody>
          <a:bodyPr/>
          <a:lstStyle>
            <a:lvl1pPr>
              <a:defRPr>
                <a:solidFill>
                  <a:schemeClr val="tx2"/>
                </a:solidFill>
              </a:defRPr>
            </a:lvl1pPr>
          </a:lstStyle>
          <a:p>
            <a:pPr defTabSz="914400"/>
            <a:fld id="{633E6F69-1F4D-4517-BE11-2B93A508905A}" type="slidenum">
              <a:rPr lang="en-US" smtClean="0">
                <a:solidFill>
                  <a:srgbClr val="000000"/>
                </a:solidFill>
                <a:latin typeface="Tw Cen MT"/>
              </a:rPr>
              <a:pPr defTabSz="914400"/>
              <a:t>‹#›</a:t>
            </a:fld>
            <a:endParaRPr lang="en-US">
              <a:solidFill>
                <a:srgbClr val="000000"/>
              </a:solidFill>
              <a:latin typeface="Tw Cen MT"/>
            </a:endParaRPr>
          </a:p>
        </p:txBody>
      </p:sp>
    </p:spTree>
    <p:extLst>
      <p:ext uri="{BB962C8B-B14F-4D97-AF65-F5344CB8AC3E}">
        <p14:creationId xmlns:p14="http://schemas.microsoft.com/office/powerpoint/2010/main" val="18485752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171450"/>
            <a:ext cx="8153400" cy="742950"/>
          </a:xfrm>
        </p:spPr>
        <p:txBody>
          <a:bodyPr/>
          <a:lstStyle/>
          <a:p>
            <a:r>
              <a:rPr lang="en-US"/>
              <a:t>Click to edit Master title style</a:t>
            </a:r>
          </a:p>
        </p:txBody>
      </p:sp>
      <p:sp>
        <p:nvSpPr>
          <p:cNvPr id="8" name="Content Placeholder 7"/>
          <p:cNvSpPr>
            <a:spLocks noGrp="1"/>
          </p:cNvSpPr>
          <p:nvPr>
            <p:ph sz="quarter" idx="1"/>
          </p:nvPr>
        </p:nvSpPr>
        <p:spPr>
          <a:xfrm>
            <a:off x="612648" y="1200150"/>
            <a:ext cx="8153400" cy="3371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fld id="{CC8DE957-9AA1-481D-895E-635ACA4FBA22}" type="datetimeFigureOut">
              <a:rPr lang="en-US" smtClean="0">
                <a:solidFill>
                  <a:srgbClr val="AD0B05"/>
                </a:solidFill>
                <a:latin typeface="Tw Cen MT"/>
              </a:rPr>
              <a:pPr/>
              <a:t>11/3/2021</a:t>
            </a:fld>
            <a:endParaRPr lang="en-US">
              <a:solidFill>
                <a:srgbClr val="AD0B05"/>
              </a:solidFill>
              <a:latin typeface="Tw Cen MT"/>
            </a:endParaRPr>
          </a:p>
        </p:txBody>
      </p:sp>
      <p:sp>
        <p:nvSpPr>
          <p:cNvPr id="5" name="Footer Placeholder 2"/>
          <p:cNvSpPr>
            <a:spLocks noGrp="1"/>
          </p:cNvSpPr>
          <p:nvPr>
            <p:ph type="ftr" sz="quarter" idx="11"/>
          </p:nvPr>
        </p:nvSpPr>
        <p:spPr/>
        <p:txBody>
          <a:bodyPr/>
          <a:lstStyle>
            <a:lvl1pPr>
              <a:defRPr/>
            </a:lvl1pPr>
          </a:lstStyle>
          <a:p>
            <a:endParaRPr lang="en-US">
              <a:solidFill>
                <a:srgbClr val="AD0B05"/>
              </a:solidFill>
              <a:latin typeface="Tw Cen MT"/>
            </a:endParaRPr>
          </a:p>
        </p:txBody>
      </p:sp>
      <p:sp>
        <p:nvSpPr>
          <p:cNvPr id="6" name="Slide Number Placeholder 22"/>
          <p:cNvSpPr>
            <a:spLocks noGrp="1"/>
          </p:cNvSpPr>
          <p:nvPr>
            <p:ph type="sldNum" sz="quarter" idx="12"/>
          </p:nvPr>
        </p:nvSpPr>
        <p:spPr>
          <a:xfrm>
            <a:off x="0" y="914401"/>
            <a:ext cx="2057400" cy="222647"/>
          </a:xfrm>
          <a:prstGeom prst="rect">
            <a:avLst/>
          </a:prstGeom>
        </p:spPr>
        <p:txBody>
          <a:bodyPr/>
          <a:lstStyle>
            <a:lvl1pPr>
              <a:defRPr/>
            </a:lvl1pPr>
          </a:lstStyle>
          <a:p>
            <a:pPr defTabSz="914400"/>
            <a:fld id="{633E6F69-1F4D-4517-BE11-2B93A508905A}" type="slidenum">
              <a:rPr lang="en-US" smtClean="0">
                <a:solidFill>
                  <a:srgbClr val="000000"/>
                </a:solidFill>
                <a:latin typeface="Tw Cen MT"/>
              </a:rPr>
              <a:pPr defTabSz="914400"/>
              <a:t>‹#›</a:t>
            </a:fld>
            <a:endParaRPr lang="en-US">
              <a:solidFill>
                <a:srgbClr val="000000"/>
              </a:solidFill>
              <a:latin typeface="Tw Cen MT"/>
            </a:endParaRPr>
          </a:p>
        </p:txBody>
      </p:sp>
    </p:spTree>
    <p:extLst>
      <p:ext uri="{BB962C8B-B14F-4D97-AF65-F5344CB8AC3E}">
        <p14:creationId xmlns:p14="http://schemas.microsoft.com/office/powerpoint/2010/main" val="8126839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bwMode="white">
          <a:xfrm>
            <a:off x="0" y="1143000"/>
            <a:ext cx="9144000" cy="85725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0" y="1200150"/>
            <a:ext cx="1295400" cy="74295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1371600" y="1200150"/>
            <a:ext cx="7772400" cy="74295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3" name="Text Placeholder 2"/>
          <p:cNvSpPr>
            <a:spLocks noGrp="1"/>
          </p:cNvSpPr>
          <p:nvPr>
            <p:ph type="body" idx="1"/>
          </p:nvPr>
        </p:nvSpPr>
        <p:spPr>
          <a:xfrm>
            <a:off x="1371602" y="2057401"/>
            <a:ext cx="7123113" cy="1254919"/>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200150"/>
            <a:ext cx="7620000" cy="74295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a:defRPr/>
            </a:lvl1pPr>
          </a:lstStyle>
          <a:p>
            <a:fld id="{CC8DE957-9AA1-481D-895E-635ACA4FBA22}" type="datetimeFigureOut">
              <a:rPr lang="en-US" smtClean="0">
                <a:solidFill>
                  <a:srgbClr val="AD0B05"/>
                </a:solidFill>
                <a:latin typeface="Tw Cen MT"/>
              </a:rPr>
              <a:pPr/>
              <a:t>11/3/2021</a:t>
            </a:fld>
            <a:endParaRPr lang="en-US">
              <a:solidFill>
                <a:srgbClr val="AD0B05"/>
              </a:solidFill>
              <a:latin typeface="Tw Cen MT"/>
            </a:endParaRPr>
          </a:p>
        </p:txBody>
      </p:sp>
      <p:sp>
        <p:nvSpPr>
          <p:cNvPr id="8" name="Slide Number Placeholder 12"/>
          <p:cNvSpPr>
            <a:spLocks noGrp="1"/>
          </p:cNvSpPr>
          <p:nvPr>
            <p:ph type="sldNum" sz="quarter" idx="11"/>
          </p:nvPr>
        </p:nvSpPr>
        <p:spPr>
          <a:xfrm>
            <a:off x="0" y="1314451"/>
            <a:ext cx="1295400" cy="526256"/>
          </a:xfrm>
          <a:prstGeom prst="rect">
            <a:avLst/>
          </a:prstGeom>
        </p:spPr>
        <p:txBody>
          <a:bodyPr>
            <a:noAutofit/>
          </a:bodyPr>
          <a:lstStyle>
            <a:lvl1pPr>
              <a:defRPr sz="2400"/>
            </a:lvl1pPr>
          </a:lstStyle>
          <a:p>
            <a:pPr defTabSz="914400"/>
            <a:fld id="{633E6F69-1F4D-4517-BE11-2B93A508905A}" type="slidenum">
              <a:rPr lang="en-US" smtClean="0">
                <a:solidFill>
                  <a:srgbClr val="000000"/>
                </a:solidFill>
                <a:latin typeface="Tw Cen MT"/>
              </a:rPr>
              <a:pPr defTabSz="914400"/>
              <a:t>‹#›</a:t>
            </a:fld>
            <a:endParaRPr lang="en-US">
              <a:solidFill>
                <a:srgbClr val="000000"/>
              </a:solidFill>
              <a:latin typeface="Tw Cen MT"/>
            </a:endParaRPr>
          </a:p>
        </p:txBody>
      </p:sp>
      <p:sp>
        <p:nvSpPr>
          <p:cNvPr id="9" name="Footer Placeholder 13"/>
          <p:cNvSpPr>
            <a:spLocks noGrp="1"/>
          </p:cNvSpPr>
          <p:nvPr>
            <p:ph type="ftr" sz="quarter" idx="12"/>
          </p:nvPr>
        </p:nvSpPr>
        <p:spPr/>
        <p:txBody>
          <a:bodyPr/>
          <a:lstStyle>
            <a:lvl1pPr>
              <a:defRPr/>
            </a:lvl1pPr>
          </a:lstStyle>
          <a:p>
            <a:endParaRPr lang="en-US">
              <a:solidFill>
                <a:srgbClr val="AD0B05"/>
              </a:solidFill>
              <a:latin typeface="Tw Cen MT"/>
            </a:endParaRPr>
          </a:p>
        </p:txBody>
      </p:sp>
    </p:spTree>
    <p:extLst>
      <p:ext uri="{BB962C8B-B14F-4D97-AF65-F5344CB8AC3E}">
        <p14:creationId xmlns:p14="http://schemas.microsoft.com/office/powerpoint/2010/main" val="36107301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192175"/>
            <a:ext cx="38862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192175"/>
            <a:ext cx="38862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a:lstStyle>
            <a:lvl1pPr>
              <a:defRPr/>
            </a:lvl1pPr>
          </a:lstStyle>
          <a:p>
            <a:fld id="{CC8DE957-9AA1-481D-895E-635ACA4FBA22}" type="datetimeFigureOut">
              <a:rPr lang="en-US" smtClean="0">
                <a:solidFill>
                  <a:srgbClr val="AD0B05"/>
                </a:solidFill>
                <a:latin typeface="Tw Cen MT"/>
              </a:rPr>
              <a:pPr/>
              <a:t>11/3/2021</a:t>
            </a:fld>
            <a:endParaRPr lang="en-US">
              <a:solidFill>
                <a:srgbClr val="AD0B05"/>
              </a:solidFill>
              <a:latin typeface="Tw Cen MT"/>
            </a:endParaRPr>
          </a:p>
        </p:txBody>
      </p:sp>
      <p:sp>
        <p:nvSpPr>
          <p:cNvPr id="6" name="Slide Number Placeholder 9"/>
          <p:cNvSpPr>
            <a:spLocks noGrp="1"/>
          </p:cNvSpPr>
          <p:nvPr>
            <p:ph type="sldNum" sz="quarter" idx="11"/>
          </p:nvPr>
        </p:nvSpPr>
        <p:spPr>
          <a:xfrm>
            <a:off x="0" y="914401"/>
            <a:ext cx="2057400" cy="222647"/>
          </a:xfrm>
          <a:prstGeom prst="rect">
            <a:avLst/>
          </a:prstGeom>
        </p:spPr>
        <p:txBody>
          <a:bodyPr/>
          <a:lstStyle>
            <a:lvl1pPr>
              <a:defRPr/>
            </a:lvl1pPr>
          </a:lstStyle>
          <a:p>
            <a:pPr defTabSz="914400"/>
            <a:fld id="{633E6F69-1F4D-4517-BE11-2B93A508905A}" type="slidenum">
              <a:rPr lang="en-US" smtClean="0">
                <a:solidFill>
                  <a:srgbClr val="000000"/>
                </a:solidFill>
                <a:latin typeface="Tw Cen MT"/>
              </a:rPr>
              <a:pPr defTabSz="914400"/>
              <a:t>‹#›</a:t>
            </a:fld>
            <a:endParaRPr lang="en-US">
              <a:solidFill>
                <a:srgbClr val="000000"/>
              </a:solidFill>
              <a:latin typeface="Tw Cen MT"/>
            </a:endParaRPr>
          </a:p>
        </p:txBody>
      </p:sp>
      <p:sp>
        <p:nvSpPr>
          <p:cNvPr id="7" name="Footer Placeholder 11"/>
          <p:cNvSpPr>
            <a:spLocks noGrp="1"/>
          </p:cNvSpPr>
          <p:nvPr>
            <p:ph type="ftr" sz="quarter" idx="12"/>
          </p:nvPr>
        </p:nvSpPr>
        <p:spPr/>
        <p:txBody>
          <a:bodyPr rtlCol="0"/>
          <a:lstStyle>
            <a:lvl1pPr>
              <a:defRPr/>
            </a:lvl1pPr>
          </a:lstStyle>
          <a:p>
            <a:endParaRPr lang="en-US">
              <a:solidFill>
                <a:srgbClr val="AD0B05"/>
              </a:solidFill>
              <a:latin typeface="Tw Cen MT"/>
            </a:endParaRPr>
          </a:p>
        </p:txBody>
      </p:sp>
    </p:spTree>
    <p:extLst>
      <p:ext uri="{BB962C8B-B14F-4D97-AF65-F5344CB8AC3E}">
        <p14:creationId xmlns:p14="http://schemas.microsoft.com/office/powerpoint/2010/main" val="9022931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04788"/>
            <a:ext cx="8153400" cy="652463"/>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1828800"/>
            <a:ext cx="3886200" cy="2686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1828800"/>
            <a:ext cx="3886200" cy="2686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314450"/>
            <a:ext cx="3886200" cy="48006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314450"/>
            <a:ext cx="3886200" cy="48006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a:lstStyle>
            <a:lvl1pPr>
              <a:defRPr/>
            </a:lvl1pPr>
          </a:lstStyle>
          <a:p>
            <a:fld id="{CC8DE957-9AA1-481D-895E-635ACA4FBA22}" type="datetimeFigureOut">
              <a:rPr lang="en-US" smtClean="0">
                <a:solidFill>
                  <a:srgbClr val="AD0B05"/>
                </a:solidFill>
                <a:latin typeface="Tw Cen MT"/>
              </a:rPr>
              <a:pPr/>
              <a:t>11/3/2021</a:t>
            </a:fld>
            <a:endParaRPr lang="en-US">
              <a:solidFill>
                <a:srgbClr val="AD0B05"/>
              </a:solidFill>
              <a:latin typeface="Tw Cen MT"/>
            </a:endParaRPr>
          </a:p>
        </p:txBody>
      </p:sp>
      <p:sp>
        <p:nvSpPr>
          <p:cNvPr id="8" name="Slide Number Placeholder 11"/>
          <p:cNvSpPr>
            <a:spLocks noGrp="1"/>
          </p:cNvSpPr>
          <p:nvPr>
            <p:ph type="sldNum" sz="quarter" idx="11"/>
          </p:nvPr>
        </p:nvSpPr>
        <p:spPr>
          <a:xfrm>
            <a:off x="0" y="914401"/>
            <a:ext cx="2057400" cy="222647"/>
          </a:xfrm>
          <a:prstGeom prst="rect">
            <a:avLst/>
          </a:prstGeom>
        </p:spPr>
        <p:txBody>
          <a:bodyPr/>
          <a:lstStyle>
            <a:lvl1pPr>
              <a:defRPr/>
            </a:lvl1pPr>
          </a:lstStyle>
          <a:p>
            <a:pPr defTabSz="914400"/>
            <a:fld id="{633E6F69-1F4D-4517-BE11-2B93A508905A}" type="slidenum">
              <a:rPr lang="en-US" smtClean="0">
                <a:solidFill>
                  <a:srgbClr val="000000"/>
                </a:solidFill>
                <a:latin typeface="Tw Cen MT"/>
              </a:rPr>
              <a:pPr defTabSz="914400"/>
              <a:t>‹#›</a:t>
            </a:fld>
            <a:endParaRPr lang="en-US">
              <a:solidFill>
                <a:srgbClr val="000000"/>
              </a:solidFill>
              <a:latin typeface="Tw Cen MT"/>
            </a:endParaRPr>
          </a:p>
        </p:txBody>
      </p:sp>
      <p:sp>
        <p:nvSpPr>
          <p:cNvPr id="9" name="Footer Placeholder 13"/>
          <p:cNvSpPr>
            <a:spLocks noGrp="1"/>
          </p:cNvSpPr>
          <p:nvPr>
            <p:ph type="ftr" sz="quarter" idx="12"/>
          </p:nvPr>
        </p:nvSpPr>
        <p:spPr/>
        <p:txBody>
          <a:bodyPr rtlCol="0"/>
          <a:lstStyle>
            <a:lvl1pPr>
              <a:defRPr/>
            </a:lvl1pPr>
          </a:lstStyle>
          <a:p>
            <a:endParaRPr lang="en-US">
              <a:solidFill>
                <a:srgbClr val="AD0B05"/>
              </a:solidFill>
              <a:latin typeface="Tw Cen MT"/>
            </a:endParaRPr>
          </a:p>
        </p:txBody>
      </p:sp>
    </p:spTree>
    <p:extLst>
      <p:ext uri="{BB962C8B-B14F-4D97-AF65-F5344CB8AC3E}">
        <p14:creationId xmlns:p14="http://schemas.microsoft.com/office/powerpoint/2010/main" val="20966246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fld id="{CC8DE957-9AA1-481D-895E-635ACA4FBA22}" type="datetimeFigureOut">
              <a:rPr lang="en-US" smtClean="0">
                <a:solidFill>
                  <a:srgbClr val="AD0B05"/>
                </a:solidFill>
                <a:latin typeface="Tw Cen MT"/>
              </a:rPr>
              <a:pPr/>
              <a:t>11/3/2021</a:t>
            </a:fld>
            <a:endParaRPr lang="en-US">
              <a:solidFill>
                <a:srgbClr val="AD0B05"/>
              </a:solidFill>
              <a:latin typeface="Tw Cen MT"/>
            </a:endParaRPr>
          </a:p>
        </p:txBody>
      </p:sp>
      <p:sp>
        <p:nvSpPr>
          <p:cNvPr id="4" name="Footer Placeholder 2"/>
          <p:cNvSpPr>
            <a:spLocks noGrp="1"/>
          </p:cNvSpPr>
          <p:nvPr>
            <p:ph type="ftr" sz="quarter" idx="11"/>
          </p:nvPr>
        </p:nvSpPr>
        <p:spPr/>
        <p:txBody>
          <a:bodyPr/>
          <a:lstStyle>
            <a:lvl1pPr>
              <a:defRPr/>
            </a:lvl1pPr>
          </a:lstStyle>
          <a:p>
            <a:endParaRPr lang="en-US">
              <a:solidFill>
                <a:srgbClr val="AD0B05"/>
              </a:solidFill>
              <a:latin typeface="Tw Cen MT"/>
            </a:endParaRPr>
          </a:p>
        </p:txBody>
      </p:sp>
      <p:sp>
        <p:nvSpPr>
          <p:cNvPr id="5" name="Slide Number Placeholder 22"/>
          <p:cNvSpPr>
            <a:spLocks noGrp="1"/>
          </p:cNvSpPr>
          <p:nvPr>
            <p:ph type="sldNum" sz="quarter" idx="12"/>
          </p:nvPr>
        </p:nvSpPr>
        <p:spPr>
          <a:xfrm>
            <a:off x="0" y="914401"/>
            <a:ext cx="2057400" cy="222647"/>
          </a:xfrm>
          <a:prstGeom prst="rect">
            <a:avLst/>
          </a:prstGeom>
        </p:spPr>
        <p:txBody>
          <a:bodyPr/>
          <a:lstStyle>
            <a:lvl1pPr>
              <a:defRPr/>
            </a:lvl1pPr>
          </a:lstStyle>
          <a:p>
            <a:pPr defTabSz="914400"/>
            <a:fld id="{633E6F69-1F4D-4517-BE11-2B93A508905A}" type="slidenum">
              <a:rPr lang="en-US" smtClean="0">
                <a:solidFill>
                  <a:srgbClr val="000000"/>
                </a:solidFill>
                <a:latin typeface="Tw Cen MT"/>
              </a:rPr>
              <a:pPr defTabSz="914400"/>
              <a:t>‹#›</a:t>
            </a:fld>
            <a:endParaRPr lang="en-US">
              <a:solidFill>
                <a:srgbClr val="000000"/>
              </a:solidFill>
              <a:latin typeface="Tw Cen MT"/>
            </a:endParaRPr>
          </a:p>
        </p:txBody>
      </p:sp>
    </p:spTree>
    <p:extLst>
      <p:ext uri="{BB962C8B-B14F-4D97-AF65-F5344CB8AC3E}">
        <p14:creationId xmlns:p14="http://schemas.microsoft.com/office/powerpoint/2010/main" val="42549247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CC8DE957-9AA1-481D-895E-635ACA4FBA22}" type="datetimeFigureOut">
              <a:rPr lang="en-US" smtClean="0">
                <a:solidFill>
                  <a:srgbClr val="AD0B05"/>
                </a:solidFill>
                <a:latin typeface="Tw Cen MT"/>
              </a:rPr>
              <a:pPr/>
              <a:t>11/3/2021</a:t>
            </a:fld>
            <a:endParaRPr lang="en-US">
              <a:solidFill>
                <a:srgbClr val="AD0B05"/>
              </a:solidFill>
              <a:latin typeface="Tw Cen MT"/>
            </a:endParaRPr>
          </a:p>
        </p:txBody>
      </p:sp>
      <p:sp>
        <p:nvSpPr>
          <p:cNvPr id="3" name="Footer Placeholder 2"/>
          <p:cNvSpPr>
            <a:spLocks noGrp="1"/>
          </p:cNvSpPr>
          <p:nvPr>
            <p:ph type="ftr" sz="quarter" idx="11"/>
          </p:nvPr>
        </p:nvSpPr>
        <p:spPr/>
        <p:txBody>
          <a:bodyPr/>
          <a:lstStyle>
            <a:lvl1pPr>
              <a:defRPr/>
            </a:lvl1pPr>
          </a:lstStyle>
          <a:p>
            <a:endParaRPr lang="en-US">
              <a:solidFill>
                <a:srgbClr val="AD0B05"/>
              </a:solidFill>
              <a:latin typeface="Tw Cen MT"/>
            </a:endParaRPr>
          </a:p>
        </p:txBody>
      </p:sp>
      <p:sp>
        <p:nvSpPr>
          <p:cNvPr id="4" name="Slide Number Placeholder 3"/>
          <p:cNvSpPr>
            <a:spLocks noGrp="1"/>
          </p:cNvSpPr>
          <p:nvPr>
            <p:ph type="sldNum" sz="quarter" idx="12"/>
          </p:nvPr>
        </p:nvSpPr>
        <p:spPr>
          <a:xfrm>
            <a:off x="0" y="4686300"/>
            <a:ext cx="533400" cy="285750"/>
          </a:xfrm>
          <a:prstGeom prst="rect">
            <a:avLst/>
          </a:prstGeom>
        </p:spPr>
        <p:txBody>
          <a:bodyPr/>
          <a:lstStyle>
            <a:lvl1pPr>
              <a:defRPr>
                <a:solidFill>
                  <a:schemeClr val="tx2"/>
                </a:solidFill>
              </a:defRPr>
            </a:lvl1pPr>
          </a:lstStyle>
          <a:p>
            <a:pPr defTabSz="914400"/>
            <a:fld id="{633E6F69-1F4D-4517-BE11-2B93A508905A}" type="slidenum">
              <a:rPr lang="en-US" smtClean="0">
                <a:solidFill>
                  <a:srgbClr val="AD0B05"/>
                </a:solidFill>
                <a:latin typeface="Tw Cen MT"/>
              </a:rPr>
              <a:pPr defTabSz="914400"/>
              <a:t>‹#›</a:t>
            </a:fld>
            <a:endParaRPr lang="en-US">
              <a:solidFill>
                <a:srgbClr val="AD0B05"/>
              </a:solidFill>
              <a:latin typeface="Tw Cen MT"/>
            </a:endParaRPr>
          </a:p>
        </p:txBody>
      </p:sp>
    </p:spTree>
    <p:extLst>
      <p:ext uri="{BB962C8B-B14F-4D97-AF65-F5344CB8AC3E}">
        <p14:creationId xmlns:p14="http://schemas.microsoft.com/office/powerpoint/2010/main" val="4044921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04788"/>
            <a:ext cx="8077200" cy="652463"/>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314450"/>
            <a:ext cx="1600200" cy="325755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314450"/>
            <a:ext cx="6400800" cy="3314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fld id="{CC8DE957-9AA1-481D-895E-635ACA4FBA22}" type="datetimeFigureOut">
              <a:rPr lang="en-US" smtClean="0">
                <a:solidFill>
                  <a:srgbClr val="AD0B05"/>
                </a:solidFill>
                <a:latin typeface="Tw Cen MT"/>
              </a:rPr>
              <a:pPr/>
              <a:t>11/3/2021</a:t>
            </a:fld>
            <a:endParaRPr lang="en-US">
              <a:solidFill>
                <a:srgbClr val="AD0B05"/>
              </a:solidFill>
              <a:latin typeface="Tw Cen MT"/>
            </a:endParaRPr>
          </a:p>
        </p:txBody>
      </p:sp>
      <p:sp>
        <p:nvSpPr>
          <p:cNvPr id="6" name="Footer Placeholder 2"/>
          <p:cNvSpPr>
            <a:spLocks noGrp="1"/>
          </p:cNvSpPr>
          <p:nvPr>
            <p:ph type="ftr" sz="quarter" idx="11"/>
          </p:nvPr>
        </p:nvSpPr>
        <p:spPr/>
        <p:txBody>
          <a:bodyPr/>
          <a:lstStyle>
            <a:lvl1pPr>
              <a:defRPr/>
            </a:lvl1pPr>
          </a:lstStyle>
          <a:p>
            <a:endParaRPr lang="en-US">
              <a:solidFill>
                <a:srgbClr val="AD0B05"/>
              </a:solidFill>
              <a:latin typeface="Tw Cen MT"/>
            </a:endParaRPr>
          </a:p>
        </p:txBody>
      </p:sp>
      <p:sp>
        <p:nvSpPr>
          <p:cNvPr id="7" name="Slide Number Placeholder 22"/>
          <p:cNvSpPr>
            <a:spLocks noGrp="1"/>
          </p:cNvSpPr>
          <p:nvPr>
            <p:ph type="sldNum" sz="quarter" idx="12"/>
          </p:nvPr>
        </p:nvSpPr>
        <p:spPr>
          <a:xfrm>
            <a:off x="0" y="914401"/>
            <a:ext cx="2057400" cy="222647"/>
          </a:xfrm>
          <a:prstGeom prst="rect">
            <a:avLst/>
          </a:prstGeom>
        </p:spPr>
        <p:txBody>
          <a:bodyPr/>
          <a:lstStyle>
            <a:lvl1pPr>
              <a:defRPr/>
            </a:lvl1pPr>
          </a:lstStyle>
          <a:p>
            <a:pPr defTabSz="914400"/>
            <a:fld id="{633E6F69-1F4D-4517-BE11-2B93A508905A}" type="slidenum">
              <a:rPr lang="en-US" smtClean="0">
                <a:solidFill>
                  <a:srgbClr val="000000"/>
                </a:solidFill>
                <a:latin typeface="Tw Cen MT"/>
              </a:rPr>
              <a:pPr defTabSz="914400"/>
              <a:t>‹#›</a:t>
            </a:fld>
            <a:endParaRPr lang="en-US">
              <a:solidFill>
                <a:srgbClr val="000000"/>
              </a:solidFill>
              <a:latin typeface="Tw Cen MT"/>
            </a:endParaRPr>
          </a:p>
        </p:txBody>
      </p:sp>
    </p:spTree>
    <p:extLst>
      <p:ext uri="{BB962C8B-B14F-4D97-AF65-F5344CB8AC3E}">
        <p14:creationId xmlns:p14="http://schemas.microsoft.com/office/powerpoint/2010/main" val="38022228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796445-87F8-754E-80EF-660B3F4D6FA9}"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D1C75E-5C7F-9447-8E27-9CA0472BDF40}" type="slidenum">
              <a:rPr lang="en-US" smtClean="0"/>
              <a:t>‹#›</a:t>
            </a:fld>
            <a:endParaRPr lang="en-US"/>
          </a:p>
        </p:txBody>
      </p:sp>
    </p:spTree>
    <p:extLst>
      <p:ext uri="{BB962C8B-B14F-4D97-AF65-F5344CB8AC3E}">
        <p14:creationId xmlns:p14="http://schemas.microsoft.com/office/powerpoint/2010/main" val="25898998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bwMode="white">
          <a:xfrm>
            <a:off x="-9525" y="3429000"/>
            <a:ext cx="9144000" cy="66556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9524" y="3498056"/>
            <a:ext cx="1463675" cy="534591"/>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7" name="Rectangle 6"/>
          <p:cNvSpPr/>
          <p:nvPr/>
        </p:nvSpPr>
        <p:spPr>
          <a:xfrm>
            <a:off x="1544638" y="3490913"/>
            <a:ext cx="7599362" cy="534591"/>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bwMode="white">
          <a:xfrm>
            <a:off x="1447803" y="0"/>
            <a:ext cx="100013" cy="51506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4" name="Text Placeholder 3"/>
          <p:cNvSpPr>
            <a:spLocks noGrp="1"/>
          </p:cNvSpPr>
          <p:nvPr>
            <p:ph type="body" sz="half" idx="2"/>
          </p:nvPr>
        </p:nvSpPr>
        <p:spPr>
          <a:xfrm>
            <a:off x="1600200" y="4114800"/>
            <a:ext cx="7315200" cy="51435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3486150"/>
            <a:ext cx="7315200" cy="51435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3426714"/>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4686300"/>
            <a:ext cx="2667000" cy="273844"/>
          </a:xfrm>
        </p:spPr>
        <p:txBody>
          <a:bodyPr/>
          <a:lstStyle>
            <a:lvl1pPr>
              <a:defRPr/>
            </a:lvl1pPr>
          </a:lstStyle>
          <a:p>
            <a:fld id="{CC8DE957-9AA1-481D-895E-635ACA4FBA22}" type="datetimeFigureOut">
              <a:rPr lang="en-US" smtClean="0">
                <a:solidFill>
                  <a:srgbClr val="AD0B05"/>
                </a:solidFill>
                <a:latin typeface="Tw Cen MT"/>
              </a:rPr>
              <a:pPr/>
              <a:t>11/3/2021</a:t>
            </a:fld>
            <a:endParaRPr lang="en-US">
              <a:solidFill>
                <a:srgbClr val="AD0B05"/>
              </a:solidFill>
              <a:latin typeface="Tw Cen MT"/>
            </a:endParaRPr>
          </a:p>
        </p:txBody>
      </p:sp>
      <p:sp>
        <p:nvSpPr>
          <p:cNvPr id="10" name="Slide Number Placeholder 12"/>
          <p:cNvSpPr>
            <a:spLocks noGrp="1"/>
          </p:cNvSpPr>
          <p:nvPr>
            <p:ph type="sldNum" sz="quarter" idx="11"/>
          </p:nvPr>
        </p:nvSpPr>
        <p:spPr>
          <a:xfrm>
            <a:off x="0" y="3500439"/>
            <a:ext cx="1447800" cy="497681"/>
          </a:xfrm>
          <a:prstGeom prst="rect">
            <a:avLst/>
          </a:prstGeom>
        </p:spPr>
        <p:txBody>
          <a:bodyPr/>
          <a:lstStyle>
            <a:lvl1pPr>
              <a:defRPr sz="2800"/>
            </a:lvl1pPr>
          </a:lstStyle>
          <a:p>
            <a:pPr defTabSz="914400"/>
            <a:fld id="{633E6F69-1F4D-4517-BE11-2B93A508905A}" type="slidenum">
              <a:rPr lang="en-US" smtClean="0">
                <a:solidFill>
                  <a:srgbClr val="000000"/>
                </a:solidFill>
                <a:latin typeface="Tw Cen MT"/>
              </a:rPr>
              <a:pPr defTabSz="914400"/>
              <a:t>‹#›</a:t>
            </a:fld>
            <a:endParaRPr lang="en-US">
              <a:solidFill>
                <a:srgbClr val="000000"/>
              </a:solidFill>
              <a:latin typeface="Tw Cen MT"/>
            </a:endParaRPr>
          </a:p>
        </p:txBody>
      </p:sp>
      <p:sp>
        <p:nvSpPr>
          <p:cNvPr id="11" name="Footer Placeholder 13"/>
          <p:cNvSpPr>
            <a:spLocks noGrp="1"/>
          </p:cNvSpPr>
          <p:nvPr>
            <p:ph type="ftr" sz="quarter" idx="12"/>
          </p:nvPr>
        </p:nvSpPr>
        <p:spPr>
          <a:xfrm>
            <a:off x="1600200" y="4686300"/>
            <a:ext cx="4572000" cy="273844"/>
          </a:xfrm>
        </p:spPr>
        <p:txBody>
          <a:bodyPr rtlCol="0"/>
          <a:lstStyle>
            <a:lvl1pPr>
              <a:defRPr/>
            </a:lvl1pPr>
          </a:lstStyle>
          <a:p>
            <a:endParaRPr lang="en-US">
              <a:solidFill>
                <a:srgbClr val="AD0B05"/>
              </a:solidFill>
              <a:latin typeface="Tw Cen MT"/>
            </a:endParaRPr>
          </a:p>
        </p:txBody>
      </p:sp>
    </p:spTree>
    <p:extLst>
      <p:ext uri="{BB962C8B-B14F-4D97-AF65-F5344CB8AC3E}">
        <p14:creationId xmlns:p14="http://schemas.microsoft.com/office/powerpoint/2010/main" val="26740971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fld id="{CC8DE957-9AA1-481D-895E-635ACA4FBA22}" type="datetimeFigureOut">
              <a:rPr lang="en-US" smtClean="0">
                <a:solidFill>
                  <a:srgbClr val="AD0B05"/>
                </a:solidFill>
                <a:latin typeface="Tw Cen MT"/>
              </a:rPr>
              <a:pPr/>
              <a:t>11/3/2021</a:t>
            </a:fld>
            <a:endParaRPr lang="en-US">
              <a:solidFill>
                <a:srgbClr val="AD0B05"/>
              </a:solidFill>
              <a:latin typeface="Tw Cen MT"/>
            </a:endParaRPr>
          </a:p>
        </p:txBody>
      </p:sp>
      <p:sp>
        <p:nvSpPr>
          <p:cNvPr id="5" name="Footer Placeholder 2"/>
          <p:cNvSpPr>
            <a:spLocks noGrp="1"/>
          </p:cNvSpPr>
          <p:nvPr>
            <p:ph type="ftr" sz="quarter" idx="11"/>
          </p:nvPr>
        </p:nvSpPr>
        <p:spPr/>
        <p:txBody>
          <a:bodyPr/>
          <a:lstStyle>
            <a:lvl1pPr>
              <a:defRPr/>
            </a:lvl1pPr>
          </a:lstStyle>
          <a:p>
            <a:endParaRPr lang="en-US">
              <a:solidFill>
                <a:srgbClr val="AD0B05"/>
              </a:solidFill>
              <a:latin typeface="Tw Cen MT"/>
            </a:endParaRPr>
          </a:p>
        </p:txBody>
      </p:sp>
      <p:sp>
        <p:nvSpPr>
          <p:cNvPr id="6" name="Slide Number Placeholder 22"/>
          <p:cNvSpPr>
            <a:spLocks noGrp="1"/>
          </p:cNvSpPr>
          <p:nvPr>
            <p:ph type="sldNum" sz="quarter" idx="12"/>
          </p:nvPr>
        </p:nvSpPr>
        <p:spPr>
          <a:xfrm>
            <a:off x="0" y="914401"/>
            <a:ext cx="2057400" cy="222647"/>
          </a:xfrm>
          <a:prstGeom prst="rect">
            <a:avLst/>
          </a:prstGeom>
        </p:spPr>
        <p:txBody>
          <a:bodyPr/>
          <a:lstStyle>
            <a:lvl1pPr>
              <a:defRPr/>
            </a:lvl1pPr>
          </a:lstStyle>
          <a:p>
            <a:pPr defTabSz="914400"/>
            <a:fld id="{633E6F69-1F4D-4517-BE11-2B93A508905A}" type="slidenum">
              <a:rPr lang="en-US" smtClean="0">
                <a:solidFill>
                  <a:srgbClr val="000000"/>
                </a:solidFill>
                <a:latin typeface="Tw Cen MT"/>
              </a:rPr>
              <a:pPr defTabSz="914400"/>
              <a:t>‹#›</a:t>
            </a:fld>
            <a:endParaRPr lang="en-US">
              <a:solidFill>
                <a:srgbClr val="000000"/>
              </a:solidFill>
              <a:latin typeface="Tw Cen MT"/>
            </a:endParaRPr>
          </a:p>
        </p:txBody>
      </p:sp>
    </p:spTree>
    <p:extLst>
      <p:ext uri="{BB962C8B-B14F-4D97-AF65-F5344CB8AC3E}">
        <p14:creationId xmlns:p14="http://schemas.microsoft.com/office/powerpoint/2010/main" val="28940183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3" y="0"/>
            <a:ext cx="320675" cy="51435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6142038" y="457200"/>
            <a:ext cx="228600" cy="46863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6142038" y="0"/>
            <a:ext cx="228600" cy="40005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 name="Vertical Title 1"/>
          <p:cNvSpPr>
            <a:spLocks noGrp="1"/>
          </p:cNvSpPr>
          <p:nvPr>
            <p:ph type="title" orient="vert"/>
          </p:nvPr>
        </p:nvSpPr>
        <p:spPr>
          <a:xfrm>
            <a:off x="6553200" y="457201"/>
            <a:ext cx="2057400" cy="413742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57201"/>
            <a:ext cx="5562600" cy="41374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4686300"/>
            <a:ext cx="2209800" cy="273844"/>
          </a:xfrm>
        </p:spPr>
        <p:txBody>
          <a:bodyPr/>
          <a:lstStyle>
            <a:lvl1pPr>
              <a:defRPr/>
            </a:lvl1pPr>
          </a:lstStyle>
          <a:p>
            <a:fld id="{CC8DE957-9AA1-481D-895E-635ACA4FBA22}" type="datetimeFigureOut">
              <a:rPr lang="en-US" smtClean="0">
                <a:solidFill>
                  <a:srgbClr val="AD0B05"/>
                </a:solidFill>
                <a:latin typeface="Tw Cen MT"/>
              </a:rPr>
              <a:pPr/>
              <a:t>11/3/2021</a:t>
            </a:fld>
            <a:endParaRPr lang="en-US">
              <a:solidFill>
                <a:srgbClr val="AD0B05"/>
              </a:solidFill>
              <a:latin typeface="Tw Cen MT"/>
            </a:endParaRPr>
          </a:p>
        </p:txBody>
      </p:sp>
      <p:sp>
        <p:nvSpPr>
          <p:cNvPr id="8" name="Footer Placeholder 4"/>
          <p:cNvSpPr>
            <a:spLocks noGrp="1"/>
          </p:cNvSpPr>
          <p:nvPr>
            <p:ph type="ftr" sz="quarter" idx="11"/>
          </p:nvPr>
        </p:nvSpPr>
        <p:spPr>
          <a:xfrm>
            <a:off x="457203" y="4686300"/>
            <a:ext cx="5573713" cy="273844"/>
          </a:xfrm>
        </p:spPr>
        <p:txBody>
          <a:bodyPr/>
          <a:lstStyle>
            <a:lvl1pPr>
              <a:defRPr/>
            </a:lvl1pPr>
          </a:lstStyle>
          <a:p>
            <a:endParaRPr lang="en-US">
              <a:solidFill>
                <a:srgbClr val="AD0B05"/>
              </a:solidFill>
              <a:latin typeface="Tw Cen MT"/>
            </a:endParaRPr>
          </a:p>
        </p:txBody>
      </p:sp>
      <p:sp>
        <p:nvSpPr>
          <p:cNvPr id="9" name="Slide Number Placeholder 5"/>
          <p:cNvSpPr>
            <a:spLocks noGrp="1"/>
          </p:cNvSpPr>
          <p:nvPr>
            <p:ph type="sldNum" sz="quarter" idx="12"/>
          </p:nvPr>
        </p:nvSpPr>
        <p:spPr>
          <a:xfrm rot="5400000">
            <a:off x="6056313" y="77789"/>
            <a:ext cx="400050" cy="244475"/>
          </a:xfrm>
          <a:prstGeom prst="rect">
            <a:avLst/>
          </a:prstGeom>
        </p:spPr>
        <p:txBody>
          <a:bodyPr/>
          <a:lstStyle>
            <a:lvl1pPr>
              <a:defRPr/>
            </a:lvl1pPr>
          </a:lstStyle>
          <a:p>
            <a:pPr defTabSz="914400"/>
            <a:fld id="{633E6F69-1F4D-4517-BE11-2B93A508905A}" type="slidenum">
              <a:rPr lang="en-US" smtClean="0">
                <a:solidFill>
                  <a:srgbClr val="000000"/>
                </a:solidFill>
                <a:latin typeface="Tw Cen MT"/>
              </a:rPr>
              <a:pPr defTabSz="914400"/>
              <a:t>‹#›</a:t>
            </a:fld>
            <a:endParaRPr lang="en-US">
              <a:solidFill>
                <a:srgbClr val="000000"/>
              </a:solidFill>
              <a:latin typeface="Tw Cen MT"/>
            </a:endParaRPr>
          </a:p>
        </p:txBody>
      </p:sp>
    </p:spTree>
    <p:extLst>
      <p:ext uri="{BB962C8B-B14F-4D97-AF65-F5344CB8AC3E}">
        <p14:creationId xmlns:p14="http://schemas.microsoft.com/office/powerpoint/2010/main" val="34577641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796445-87F8-754E-80EF-660B3F4D6FA9}"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D1C75E-5C7F-9447-8E27-9CA0472BDF40}" type="slidenum">
              <a:rPr lang="en-US" smtClean="0"/>
              <a:t>‹#›</a:t>
            </a:fld>
            <a:endParaRPr lang="en-US"/>
          </a:p>
        </p:txBody>
      </p:sp>
    </p:spTree>
    <p:extLst>
      <p:ext uri="{BB962C8B-B14F-4D97-AF65-F5344CB8AC3E}">
        <p14:creationId xmlns:p14="http://schemas.microsoft.com/office/powerpoint/2010/main" val="27178041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796445-87F8-754E-80EF-660B3F4D6FA9}" type="datetimeFigureOut">
              <a:rPr lang="en-US" smtClean="0"/>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D1C75E-5C7F-9447-8E27-9CA0472BDF40}" type="slidenum">
              <a:rPr lang="en-US" smtClean="0"/>
              <a:t>‹#›</a:t>
            </a:fld>
            <a:endParaRPr lang="en-US"/>
          </a:p>
        </p:txBody>
      </p:sp>
    </p:spTree>
    <p:extLst>
      <p:ext uri="{BB962C8B-B14F-4D97-AF65-F5344CB8AC3E}">
        <p14:creationId xmlns:p14="http://schemas.microsoft.com/office/powerpoint/2010/main" val="5152023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1796445-87F8-754E-80EF-660B3F4D6FA9}" type="datetimeFigureOut">
              <a:rPr lang="en-US" smtClean="0"/>
              <a:t>11/3/2021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D1C75E-5C7F-9447-8E27-9CA0472BDF40}" type="slidenum">
              <a:rPr lang="en-US" smtClean="0"/>
              <a:t>‹#›</a:t>
            </a:fld>
            <a:endParaRPr lang="en-US"/>
          </a:p>
        </p:txBody>
      </p:sp>
    </p:spTree>
    <p:extLst>
      <p:ext uri="{BB962C8B-B14F-4D97-AF65-F5344CB8AC3E}">
        <p14:creationId xmlns:p14="http://schemas.microsoft.com/office/powerpoint/2010/main" val="18200779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1796445-87F8-754E-80EF-660B3F4D6FA9}" type="datetimeFigureOut">
              <a:rPr lang="en-US" smtClean="0"/>
              <a:t>11/3/2021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D1C75E-5C7F-9447-8E27-9CA0472BDF40}" type="slidenum">
              <a:rPr lang="en-US" smtClean="0"/>
              <a:t>‹#›</a:t>
            </a:fld>
            <a:endParaRPr lang="en-US"/>
          </a:p>
        </p:txBody>
      </p:sp>
    </p:spTree>
    <p:extLst>
      <p:ext uri="{BB962C8B-B14F-4D97-AF65-F5344CB8AC3E}">
        <p14:creationId xmlns:p14="http://schemas.microsoft.com/office/powerpoint/2010/main" val="37642868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796445-87F8-754E-80EF-660B3F4D6FA9}" type="datetimeFigureOut">
              <a:rPr lang="en-US" smtClean="0"/>
              <a:t>11/3/2021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D1C75E-5C7F-9447-8E27-9CA0472BDF40}" type="slidenum">
              <a:rPr lang="en-US" smtClean="0"/>
              <a:t>‹#›</a:t>
            </a:fld>
            <a:endParaRPr lang="en-US"/>
          </a:p>
        </p:txBody>
      </p:sp>
    </p:spTree>
    <p:extLst>
      <p:ext uri="{BB962C8B-B14F-4D97-AF65-F5344CB8AC3E}">
        <p14:creationId xmlns:p14="http://schemas.microsoft.com/office/powerpoint/2010/main" val="28755804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796445-87F8-754E-80EF-660B3F4D6FA9}" type="datetimeFigureOut">
              <a:rPr lang="en-US" smtClean="0"/>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D1C75E-5C7F-9447-8E27-9CA0472BDF40}" type="slidenum">
              <a:rPr lang="en-US" smtClean="0"/>
              <a:t>‹#›</a:t>
            </a:fld>
            <a:endParaRPr lang="en-US"/>
          </a:p>
        </p:txBody>
      </p:sp>
    </p:spTree>
    <p:extLst>
      <p:ext uri="{BB962C8B-B14F-4D97-AF65-F5344CB8AC3E}">
        <p14:creationId xmlns:p14="http://schemas.microsoft.com/office/powerpoint/2010/main" val="25528095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796445-87F8-754E-80EF-660B3F4D6FA9}" type="datetimeFigureOut">
              <a:rPr lang="en-US" smtClean="0"/>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D1C75E-5C7F-9447-8E27-9CA0472BDF40}" type="slidenum">
              <a:rPr lang="en-US" smtClean="0"/>
              <a:t>‹#›</a:t>
            </a:fld>
            <a:endParaRPr lang="en-US"/>
          </a:p>
        </p:txBody>
      </p:sp>
    </p:spTree>
    <p:extLst>
      <p:ext uri="{BB962C8B-B14F-4D97-AF65-F5344CB8AC3E}">
        <p14:creationId xmlns:p14="http://schemas.microsoft.com/office/powerpoint/2010/main" val="10987290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1796445-87F8-754E-80EF-660B3F4D6FA9}" type="datetimeFigureOut">
              <a:rPr lang="en-US" smtClean="0"/>
              <a:t>11/3/2021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AD1C75E-5C7F-9447-8E27-9CA0472BDF40}" type="slidenum">
              <a:rPr lang="en-US" smtClean="0"/>
              <a:t>‹#›</a:t>
            </a:fld>
            <a:endParaRPr lang="en-US"/>
          </a:p>
        </p:txBody>
      </p:sp>
    </p:spTree>
    <p:extLst>
      <p:ext uri="{BB962C8B-B14F-4D97-AF65-F5344CB8AC3E}">
        <p14:creationId xmlns:p14="http://schemas.microsoft.com/office/powerpoint/2010/main" val="40864553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171450"/>
            <a:ext cx="8153400" cy="7429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12"/>
          <p:cNvSpPr>
            <a:spLocks noGrp="1"/>
          </p:cNvSpPr>
          <p:nvPr>
            <p:ph type="body" idx="1"/>
          </p:nvPr>
        </p:nvSpPr>
        <p:spPr bwMode="auto">
          <a:xfrm>
            <a:off x="612775" y="1200151"/>
            <a:ext cx="81534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4686300"/>
            <a:ext cx="2667000" cy="273844"/>
          </a:xfrm>
          <a:prstGeom prst="rect">
            <a:avLst/>
          </a:prstGeom>
        </p:spPr>
        <p:txBody>
          <a:bodyPr vert="horz" wrap="square" lIns="91440" tIns="45720" rIns="91440" bIns="45720" numCol="1" anchor="ctr" anchorCtr="0" compatLnSpc="1">
            <a:prstTxWarp prst="textNoShape">
              <a:avLst/>
            </a:prstTxWarp>
          </a:bodyPr>
          <a:lstStyle>
            <a:lvl1pPr>
              <a:defRPr sz="1400">
                <a:solidFill>
                  <a:schemeClr val="tx2"/>
                </a:solidFill>
                <a:ea typeface="Arial" charset="0"/>
                <a:cs typeface="Arial" charset="0"/>
              </a:defRPr>
            </a:lvl1pPr>
          </a:lstStyle>
          <a:p>
            <a:pPr defTabSz="914400"/>
            <a:fld id="{CC8DE957-9AA1-481D-895E-635ACA4FBA22}" type="datetimeFigureOut">
              <a:rPr lang="en-US" smtClean="0">
                <a:solidFill>
                  <a:srgbClr val="AD0B05"/>
                </a:solidFill>
                <a:latin typeface="Tw Cen MT"/>
              </a:rPr>
              <a:pPr defTabSz="914400"/>
              <a:t>11/3/2021</a:t>
            </a:fld>
            <a:endParaRPr lang="en-US">
              <a:solidFill>
                <a:srgbClr val="AD0B05"/>
              </a:solidFill>
              <a:latin typeface="Tw Cen MT"/>
            </a:endParaRPr>
          </a:p>
        </p:txBody>
      </p:sp>
      <p:sp>
        <p:nvSpPr>
          <p:cNvPr id="3" name="Footer Placeholder 2"/>
          <p:cNvSpPr>
            <a:spLocks noGrp="1"/>
          </p:cNvSpPr>
          <p:nvPr>
            <p:ph type="ftr" sz="quarter" idx="3"/>
          </p:nvPr>
        </p:nvSpPr>
        <p:spPr>
          <a:xfrm>
            <a:off x="609603" y="4686300"/>
            <a:ext cx="5421313" cy="273844"/>
          </a:xfrm>
          <a:prstGeom prst="rect">
            <a:avLst/>
          </a:prstGeom>
        </p:spPr>
        <p:txBody>
          <a:bodyPr vert="horz" anchor="ctr"/>
          <a:lstStyle>
            <a:lvl1pPr algn="r" eaLnBrk="1" latinLnBrk="0" hangingPunct="1">
              <a:defRPr kumimoji="0" sz="1400">
                <a:solidFill>
                  <a:schemeClr val="tx2"/>
                </a:solidFill>
                <a:ea typeface="+mn-ea"/>
                <a:cs typeface="Arial" charset="0"/>
              </a:defRPr>
            </a:lvl1pPr>
          </a:lstStyle>
          <a:p>
            <a:pPr defTabSz="914400"/>
            <a:endParaRPr lang="en-US">
              <a:solidFill>
                <a:srgbClr val="AD0B05"/>
              </a:solidFill>
              <a:latin typeface="Tw Cen MT"/>
            </a:endParaRPr>
          </a:p>
        </p:txBody>
      </p:sp>
      <p:sp>
        <p:nvSpPr>
          <p:cNvPr id="7" name="Rectangle 6"/>
          <p:cNvSpPr/>
          <p:nvPr/>
        </p:nvSpPr>
        <p:spPr bwMode="white">
          <a:xfrm>
            <a:off x="0" y="926306"/>
            <a:ext cx="9220200" cy="239316"/>
          </a:xfrm>
          <a:prstGeom prst="rect">
            <a:avLst/>
          </a:prstGeom>
          <a:solidFill>
            <a:srgbClr val="00000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Tree>
    <p:extLst>
      <p:ext uri="{BB962C8B-B14F-4D97-AF65-F5344CB8AC3E}">
        <p14:creationId xmlns:p14="http://schemas.microsoft.com/office/powerpoint/2010/main" val="19226320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l" rtl="0" eaLnBrk="1" fontAlgn="base" hangingPunct="1">
        <a:spcBef>
          <a:spcPct val="0"/>
        </a:spcBef>
        <a:spcAft>
          <a:spcPct val="0"/>
        </a:spcAft>
        <a:defRPr sz="4400" kern="1200">
          <a:solidFill>
            <a:schemeClr val="tx2"/>
          </a:solidFill>
          <a:latin typeface="+mj-lt"/>
          <a:ea typeface="ＭＳ Ｐゴシック" charset="-128"/>
          <a:cs typeface="ＭＳ Ｐゴシック" charset="-128"/>
        </a:defRPr>
      </a:lvl1pPr>
      <a:lvl2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2pPr>
      <a:lvl3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3pPr>
      <a:lvl4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4pPr>
      <a:lvl5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5pPr>
      <a:lvl6pPr marL="4572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6pPr>
      <a:lvl7pPr marL="9144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7pPr>
      <a:lvl8pPr marL="13716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8pPr>
      <a:lvl9pPr marL="18288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9pPr>
    </p:titleStyle>
    <p:bodyStyle>
      <a:lvl1pPr marL="319088" indent="-319088" algn="l" rtl="0" eaLnBrk="1" fontAlgn="base" hangingPunct="1">
        <a:spcBef>
          <a:spcPts val="700"/>
        </a:spcBef>
        <a:spcAft>
          <a:spcPct val="0"/>
        </a:spcAft>
        <a:buClr>
          <a:schemeClr val="accent2"/>
        </a:buClr>
        <a:buSzPct val="60000"/>
        <a:buFont typeface="Wingdings" charset="2"/>
        <a:buChar char=""/>
        <a:defRPr sz="2900" kern="1200">
          <a:solidFill>
            <a:schemeClr val="tx1"/>
          </a:solidFill>
          <a:latin typeface="+mn-lt"/>
          <a:ea typeface="ＭＳ Ｐゴシック" charset="-128"/>
          <a:cs typeface="ＭＳ Ｐゴシック" charset="-128"/>
        </a:defRPr>
      </a:lvl1pPr>
      <a:lvl2pPr marL="639763" indent="-273050" algn="l" rtl="0" eaLnBrk="1" fontAlgn="base" hangingPunct="1">
        <a:spcBef>
          <a:spcPts val="550"/>
        </a:spcBef>
        <a:spcAft>
          <a:spcPct val="0"/>
        </a:spcAft>
        <a:buClr>
          <a:schemeClr val="accent1"/>
        </a:buClr>
        <a:buSzPct val="70000"/>
        <a:buFont typeface="Wingdings 2" charset="2"/>
        <a:buChar char=""/>
        <a:defRPr sz="2600" kern="1200">
          <a:solidFill>
            <a:schemeClr val="tx1"/>
          </a:solidFill>
          <a:latin typeface="+mn-lt"/>
          <a:ea typeface="ＭＳ Ｐゴシック" charset="-128"/>
          <a:cs typeface="+mn-cs"/>
        </a:defRPr>
      </a:lvl2pPr>
      <a:lvl3pPr marL="914400" indent="-228600" algn="l" rtl="0" eaLnBrk="1" fontAlgn="base" hangingPunct="1">
        <a:spcBef>
          <a:spcPts val="500"/>
        </a:spcBef>
        <a:spcAft>
          <a:spcPct val="0"/>
        </a:spcAft>
        <a:buClr>
          <a:schemeClr val="accent2"/>
        </a:buClr>
        <a:buSzPct val="75000"/>
        <a:buFont typeface="Wingdings" charset="2"/>
        <a:buChar char=""/>
        <a:defRPr sz="2300" kern="1200">
          <a:solidFill>
            <a:schemeClr val="tx1"/>
          </a:solidFill>
          <a:latin typeface="+mn-lt"/>
          <a:ea typeface="ＭＳ Ｐゴシック" charset="-128"/>
          <a:cs typeface="+mn-cs"/>
        </a:defRPr>
      </a:lvl3pPr>
      <a:lvl4pPr marL="1371600" indent="-228600" algn="l" rtl="0" eaLnBrk="1" fontAlgn="base" hangingPunct="1">
        <a:spcBef>
          <a:spcPts val="400"/>
        </a:spcBef>
        <a:spcAft>
          <a:spcPct val="0"/>
        </a:spcAft>
        <a:buClr>
          <a:srgbClr val="B32C16"/>
        </a:buClr>
        <a:buSzPct val="75000"/>
        <a:buFont typeface="Wingdings" charset="2"/>
        <a:buChar char=""/>
        <a:defRPr sz="2000" kern="1200">
          <a:solidFill>
            <a:schemeClr val="tx1"/>
          </a:solidFill>
          <a:latin typeface="+mn-lt"/>
          <a:ea typeface="ＭＳ Ｐゴシック" charset="-128"/>
          <a:cs typeface="+mn-cs"/>
        </a:defRPr>
      </a:lvl4pPr>
      <a:lvl5pPr marL="1828800" indent="-228600" algn="l" rtl="0" eaLnBrk="1" fontAlgn="base" hangingPunct="1">
        <a:spcBef>
          <a:spcPts val="400"/>
        </a:spcBef>
        <a:spcAft>
          <a:spcPct val="0"/>
        </a:spcAft>
        <a:buClr>
          <a:srgbClr val="F5CD2D"/>
        </a:buClr>
        <a:buSzPct val="65000"/>
        <a:buFont typeface="Wingdings" charset="2"/>
        <a:buChar char=""/>
        <a:defRPr sz="2000" kern="1200">
          <a:solidFill>
            <a:schemeClr val="tx1"/>
          </a:solidFill>
          <a:latin typeface="+mn-lt"/>
          <a:ea typeface="ＭＳ Ｐゴシック" charset="-128"/>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3.xml"/><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3.xml"/><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3.xml"/><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3.xml"/><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3.xml"/><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3.xml"/><Relationship Id="rId4" Type="http://schemas.openxmlformats.org/officeDocument/2006/relationships/image" Target="../media/image63.JPG"/></Relationships>
</file>

<file path=ppt/slides/_rels/slide2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emf"/><Relationship Id="rId1" Type="http://schemas.openxmlformats.org/officeDocument/2006/relationships/slideLayout" Target="../slideLayouts/slideLayout1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image" Target="../media/image4.emf"/><Relationship Id="rId1" Type="http://schemas.openxmlformats.org/officeDocument/2006/relationships/slideLayout" Target="../slideLayouts/slideLayout13.xml"/><Relationship Id="rId6" Type="http://schemas.openxmlformats.org/officeDocument/2006/relationships/image" Target="../media/image69.jpeg"/><Relationship Id="rId5" Type="http://schemas.openxmlformats.org/officeDocument/2006/relationships/image" Target="../media/image68.jpeg"/><Relationship Id="rId10" Type="http://schemas.openxmlformats.org/officeDocument/2006/relationships/image" Target="../media/image7.jpeg"/><Relationship Id="rId4" Type="http://schemas.openxmlformats.org/officeDocument/2006/relationships/image" Target="../media/image67.pn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3.xml"/><Relationship Id="rId6" Type="http://schemas.openxmlformats.org/officeDocument/2006/relationships/image" Target="../media/image24.jpeg"/><Relationship Id="rId5" Type="http://schemas.openxmlformats.org/officeDocument/2006/relationships/image" Target="../media/image23.JP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descr="0 0 rattlesnake sink trashy.JPG">
            <a:extLst>
              <a:ext uri="{FF2B5EF4-FFF2-40B4-BE49-F238E27FC236}">
                <a16:creationId xmlns:a16="http://schemas.microsoft.com/office/drawing/2014/main" id="{E14D2D93-2EBF-E448-84F6-4E8EDCB47FA2}"/>
              </a:ext>
            </a:extLst>
          </p:cNvPr>
          <p:cNvPicPr>
            <a:picLocks noChangeAspect="1"/>
          </p:cNvPicPr>
          <p:nvPr/>
        </p:nvPicPr>
        <p:blipFill>
          <a:blip r:embed="rId3"/>
          <a:srcRect/>
          <a:stretch>
            <a:fillRect/>
          </a:stretch>
        </p:blipFill>
        <p:spPr bwMode="auto">
          <a:xfrm>
            <a:off x="0" y="0"/>
            <a:ext cx="9144000" cy="5159326"/>
          </a:xfrm>
          <a:prstGeom prst="rect">
            <a:avLst/>
          </a:prstGeom>
          <a:noFill/>
          <a:ln w="9525">
            <a:noFill/>
            <a:miter lim="800000"/>
            <a:headEnd/>
            <a:tailEnd/>
          </a:ln>
        </p:spPr>
      </p:pic>
      <p:sp>
        <p:nvSpPr>
          <p:cNvPr id="16" name="Rounded Rectangle 15"/>
          <p:cNvSpPr/>
          <p:nvPr/>
        </p:nvSpPr>
        <p:spPr>
          <a:xfrm>
            <a:off x="495300" y="152400"/>
            <a:ext cx="8153400" cy="1384995"/>
          </a:xfrm>
          <a:prstGeom prst="roundRect">
            <a:avLst/>
          </a:prstGeom>
          <a:solidFill>
            <a:srgbClr val="FFFFFF">
              <a:alpha val="82000"/>
            </a:srgbClr>
          </a:solidFill>
          <a:ln w="10000" cap="flat" cmpd="sng" algn="ctr">
            <a:noFill/>
            <a:prstDash val="solid"/>
          </a:ln>
          <a:effectLst>
            <a:outerShdw blurRad="38100" dist="30000" dir="5400000" rotWithShape="0">
              <a:srgbClr val="000000">
                <a:alpha val="4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4400" b="0" i="0" u="none" strike="noStrike" kern="0" cap="none" spc="0" normalizeH="0" baseline="0" noProof="0" dirty="0">
              <a:ln>
                <a:noFill/>
              </a:ln>
              <a:solidFill>
                <a:prstClr val="white"/>
              </a:solidFill>
              <a:effectLst/>
              <a:uLnTx/>
              <a:uFillTx/>
              <a:latin typeface="Tw Cen MT"/>
              <a:ea typeface="+mn-ea"/>
              <a:cs typeface="+mn-cs"/>
            </a:endParaRPr>
          </a:p>
        </p:txBody>
      </p:sp>
      <p:sp>
        <p:nvSpPr>
          <p:cNvPr id="18" name="Rounded Rectangle 17"/>
          <p:cNvSpPr/>
          <p:nvPr/>
        </p:nvSpPr>
        <p:spPr>
          <a:xfrm>
            <a:off x="533400" y="4052808"/>
            <a:ext cx="8077200" cy="1091310"/>
          </a:xfrm>
          <a:prstGeom prst="roundRect">
            <a:avLst/>
          </a:prstGeom>
          <a:solidFill>
            <a:sysClr val="window" lastClr="FFFFFF">
              <a:alpha val="82000"/>
            </a:sysClr>
          </a:solidFill>
          <a:ln w="10000" cap="flat" cmpd="sng" algn="ctr">
            <a:noFill/>
            <a:prstDash val="solid"/>
          </a:ln>
          <a:effectLst>
            <a:outerShdw blurRad="38100" dist="30000" dir="5400000" rotWithShape="0">
              <a:srgbClr val="000000">
                <a:alpha val="4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w Cen MT"/>
              <a:ea typeface="+mn-ea"/>
              <a:cs typeface="+mn-cs"/>
            </a:endParaRPr>
          </a:p>
        </p:txBody>
      </p:sp>
      <p:sp>
        <p:nvSpPr>
          <p:cNvPr id="19" name="Rectangle 18"/>
          <p:cNvSpPr/>
          <p:nvPr/>
        </p:nvSpPr>
        <p:spPr>
          <a:xfrm>
            <a:off x="495300" y="152401"/>
            <a:ext cx="8115300" cy="1384995"/>
          </a:xfrm>
          <a:prstGeom prst="rect">
            <a:avLst/>
          </a:prstGeom>
        </p:spPr>
        <p:txBody>
          <a:bodyPr wrap="square">
            <a:spAutoFit/>
          </a:bodyPr>
          <a:lstStyle/>
          <a:p>
            <a:pPr algn="ctr" fontAlgn="base">
              <a:spcBef>
                <a:spcPct val="0"/>
              </a:spcBef>
              <a:spcAft>
                <a:spcPct val="0"/>
              </a:spcAft>
            </a:pPr>
            <a:r>
              <a:rPr lang="en-US" sz="2800" i="1" dirty="0">
                <a:solidFill>
                  <a:srgbClr val="C00000"/>
                </a:solidFill>
                <a:latin typeface="Arial" charset="0"/>
                <a:ea typeface="ＭＳ Ｐゴシック" charset="-128"/>
                <a:cs typeface="ＭＳ Ｐゴシック" charset="-128"/>
              </a:rPr>
              <a:t>Karst Hydrogeologic Investigation</a:t>
            </a:r>
          </a:p>
          <a:p>
            <a:pPr algn="ctr" fontAlgn="base">
              <a:spcBef>
                <a:spcPct val="0"/>
              </a:spcBef>
              <a:spcAft>
                <a:spcPct val="0"/>
              </a:spcAft>
            </a:pPr>
            <a:r>
              <a:rPr lang="en-US" sz="2800" i="1" dirty="0">
                <a:solidFill>
                  <a:srgbClr val="C00000"/>
                </a:solidFill>
                <a:latin typeface="Arial" charset="0"/>
                <a:ea typeface="ＭＳ Ｐゴシック" charset="-128"/>
                <a:cs typeface="ＭＳ Ｐゴシック" charset="-128"/>
              </a:rPr>
              <a:t> of Cave Inputs Related to the</a:t>
            </a:r>
          </a:p>
          <a:p>
            <a:pPr algn="ctr" fontAlgn="base">
              <a:spcBef>
                <a:spcPct val="0"/>
              </a:spcBef>
              <a:spcAft>
                <a:spcPct val="0"/>
              </a:spcAft>
            </a:pPr>
            <a:r>
              <a:rPr lang="en-US" sz="2800" i="1" dirty="0">
                <a:solidFill>
                  <a:srgbClr val="C00000"/>
                </a:solidFill>
                <a:latin typeface="Arial" charset="0"/>
                <a:ea typeface="ＭＳ Ｐゴシック" charset="-128"/>
                <a:cs typeface="ＭＳ Ｐゴシック" charset="-128"/>
              </a:rPr>
              <a:t>Lost River Cave Gasoline Leak</a:t>
            </a:r>
          </a:p>
        </p:txBody>
      </p:sp>
      <p:sp>
        <p:nvSpPr>
          <p:cNvPr id="24" name="Rectangle 23"/>
          <p:cNvSpPr/>
          <p:nvPr/>
        </p:nvSpPr>
        <p:spPr>
          <a:xfrm>
            <a:off x="227953" y="3999799"/>
            <a:ext cx="8610600" cy="1184940"/>
          </a:xfrm>
          <a:prstGeom prst="rect">
            <a:avLst/>
          </a:prstGeom>
        </p:spPr>
        <p:txBody>
          <a:bodyPr wrap="square" lIns="91440" tIns="45720" rIns="91440" bIns="45720" anchor="t">
            <a:spAutoFit/>
          </a:bodyPr>
          <a:lstStyle/>
          <a:p>
            <a:pPr algn="ctr" fontAlgn="base">
              <a:spcBef>
                <a:spcPct val="0"/>
              </a:spcBef>
              <a:spcAft>
                <a:spcPct val="0"/>
              </a:spcAft>
            </a:pPr>
            <a:r>
              <a:rPr lang="en-US" sz="1400" b="1" dirty="0">
                <a:solidFill>
                  <a:srgbClr val="000000"/>
                </a:solidFill>
                <a:latin typeface="Tw Cen MT"/>
                <a:ea typeface="Arial" charset="0"/>
                <a:cs typeface="Arial"/>
              </a:rPr>
              <a:t> Britton Davis</a:t>
            </a:r>
            <a:r>
              <a:rPr lang="en-US" sz="1400" b="1" baseline="30000" dirty="0">
                <a:solidFill>
                  <a:srgbClr val="000000"/>
                </a:solidFill>
                <a:latin typeface="Tw Cen MT"/>
                <a:ea typeface="Arial" charset="0"/>
                <a:cs typeface="Arial"/>
              </a:rPr>
              <a:t>1</a:t>
            </a:r>
            <a:r>
              <a:rPr lang="en-US" sz="1400" b="1" dirty="0">
                <a:solidFill>
                  <a:srgbClr val="000000"/>
                </a:solidFill>
                <a:latin typeface="Tw Cen MT"/>
                <a:ea typeface="Arial" charset="0"/>
                <a:cs typeface="Arial"/>
              </a:rPr>
              <a:t>, </a:t>
            </a:r>
            <a:r>
              <a:rPr lang="en-US" sz="1400" b="1" dirty="0">
                <a:solidFill>
                  <a:srgbClr val="000000"/>
                </a:solidFill>
                <a:latin typeface="TW Cen MT"/>
                <a:ea typeface="Arial" charset="0"/>
                <a:cs typeface="Arial"/>
              </a:rPr>
              <a:t>Jason S. Polk1, </a:t>
            </a:r>
            <a:r>
              <a:rPr lang="en-US" sz="1400" b="1" dirty="0">
                <a:solidFill>
                  <a:srgbClr val="000000"/>
                </a:solidFill>
                <a:latin typeface="Tw Cen MT"/>
                <a:ea typeface="Arial" charset="0"/>
                <a:cs typeface="Arial"/>
              </a:rPr>
              <a:t>James Shelley</a:t>
            </a:r>
            <a:r>
              <a:rPr lang="en-US" sz="1400" b="1" baseline="30000" dirty="0">
                <a:solidFill>
                  <a:srgbClr val="000000"/>
                </a:solidFill>
                <a:latin typeface="Tw Cen MT"/>
                <a:ea typeface="Arial" charset="0"/>
                <a:cs typeface="Arial"/>
              </a:rPr>
              <a:t>1</a:t>
            </a:r>
            <a:r>
              <a:rPr lang="en-US" sz="1400" b="1" dirty="0">
                <a:solidFill>
                  <a:srgbClr val="000000"/>
                </a:solidFill>
                <a:latin typeface="Tw Cen MT"/>
                <a:ea typeface="Arial" charset="0"/>
                <a:cs typeface="Arial"/>
              </a:rPr>
              <a:t>, Matt Powell</a:t>
            </a:r>
            <a:r>
              <a:rPr lang="en-US" sz="1400" b="1" baseline="30000" dirty="0">
                <a:solidFill>
                  <a:srgbClr val="000000"/>
                </a:solidFill>
                <a:latin typeface="Tw Cen MT"/>
                <a:ea typeface="Arial" charset="0"/>
                <a:cs typeface="Arial"/>
              </a:rPr>
              <a:t>2</a:t>
            </a:r>
            <a:r>
              <a:rPr lang="en-US" sz="1400" b="1" dirty="0">
                <a:solidFill>
                  <a:srgbClr val="000000"/>
                </a:solidFill>
                <a:latin typeface="Tw Cen MT"/>
                <a:ea typeface="Arial" charset="0"/>
                <a:cs typeface="Arial"/>
              </a:rPr>
              <a:t>, James Troxell</a:t>
            </a:r>
            <a:r>
              <a:rPr lang="en-US" sz="1400" b="1" baseline="30000" dirty="0">
                <a:solidFill>
                  <a:srgbClr val="000000"/>
                </a:solidFill>
                <a:latin typeface="Tw Cen MT"/>
                <a:ea typeface="Arial" charset="0"/>
                <a:cs typeface="Arial"/>
              </a:rPr>
              <a:t>1</a:t>
            </a:r>
            <a:r>
              <a:rPr lang="en-US" sz="1400" b="1" dirty="0">
                <a:solidFill>
                  <a:srgbClr val="000000"/>
                </a:solidFill>
                <a:latin typeface="Tw Cen MT"/>
                <a:ea typeface="Arial" charset="0"/>
                <a:cs typeface="Arial"/>
              </a:rPr>
              <a:t>, Nenad Maric</a:t>
            </a:r>
            <a:r>
              <a:rPr lang="en-US" sz="1400" b="1" baseline="30000" dirty="0">
                <a:solidFill>
                  <a:srgbClr val="000000"/>
                </a:solidFill>
                <a:latin typeface="Tw Cen MT"/>
                <a:ea typeface="Arial" charset="0"/>
                <a:cs typeface="Arial"/>
              </a:rPr>
              <a:t>3</a:t>
            </a:r>
            <a:r>
              <a:rPr lang="en-US" sz="1400" b="1" dirty="0">
                <a:solidFill>
                  <a:srgbClr val="000000"/>
                </a:solidFill>
                <a:latin typeface="Tw Cen MT"/>
                <a:ea typeface="Arial" charset="0"/>
                <a:cs typeface="Arial"/>
              </a:rPr>
              <a:t> </a:t>
            </a:r>
            <a:endParaRPr lang="en-US" sz="1400" b="1" dirty="0">
              <a:solidFill>
                <a:srgbClr val="000000"/>
              </a:solidFill>
              <a:latin typeface="Tw Cen MT" charset="0"/>
              <a:ea typeface="Arial" charset="0"/>
              <a:cs typeface="Arial" charset="0"/>
            </a:endParaRPr>
          </a:p>
          <a:p>
            <a:pPr algn="ctr" fontAlgn="base">
              <a:spcBef>
                <a:spcPct val="0"/>
              </a:spcBef>
              <a:spcAft>
                <a:spcPct val="0"/>
              </a:spcAft>
            </a:pPr>
            <a:r>
              <a:rPr lang="en-US" sz="900" b="1" baseline="30000" dirty="0">
                <a:solidFill>
                  <a:srgbClr val="000000"/>
                </a:solidFill>
                <a:latin typeface="Tw Cen MT"/>
                <a:ea typeface="Arial" charset="0"/>
                <a:cs typeface="Arial"/>
              </a:rPr>
              <a:t>1</a:t>
            </a:r>
            <a:r>
              <a:rPr lang="en-US" sz="900" dirty="0">
                <a:solidFill>
                  <a:srgbClr val="000000"/>
                </a:solidFill>
                <a:latin typeface="Tw Cen MT"/>
                <a:ea typeface="Arial" charset="0"/>
                <a:cs typeface="Arial"/>
              </a:rPr>
              <a:t>Center for Human GeoEnvironmental Studies (CHNGES) </a:t>
            </a:r>
            <a:endParaRPr lang="en-US" sz="900" dirty="0">
              <a:solidFill>
                <a:srgbClr val="000000"/>
              </a:solidFill>
              <a:latin typeface="Tw Cen MT" charset="0"/>
              <a:ea typeface="Arial" charset="0"/>
              <a:cs typeface="Arial" charset="0"/>
            </a:endParaRPr>
          </a:p>
          <a:p>
            <a:pPr lvl="0" algn="ctr" fontAlgn="base">
              <a:spcBef>
                <a:spcPct val="0"/>
              </a:spcBef>
              <a:spcAft>
                <a:spcPct val="0"/>
              </a:spcAft>
            </a:pPr>
            <a:r>
              <a:rPr lang="en-US" sz="900" dirty="0">
                <a:solidFill>
                  <a:srgbClr val="000000"/>
                </a:solidFill>
                <a:latin typeface="Tw Cen MT" charset="0"/>
                <a:ea typeface="Arial" charset="0"/>
                <a:cs typeface="Arial" charset="0"/>
              </a:rPr>
              <a:t>Department of Earth, Environmental &amp; Atmospheric Sciences, Western Kentucky University</a:t>
            </a:r>
          </a:p>
          <a:p>
            <a:pPr lvl="0" algn="ctr" fontAlgn="base">
              <a:spcBef>
                <a:spcPct val="0"/>
              </a:spcBef>
              <a:spcAft>
                <a:spcPct val="0"/>
              </a:spcAft>
            </a:pPr>
            <a:r>
              <a:rPr lang="en-US" sz="900" baseline="30000" dirty="0">
                <a:solidFill>
                  <a:srgbClr val="000000"/>
                </a:solidFill>
                <a:latin typeface="Tw Cen MT" charset="0"/>
                <a:ea typeface="Arial" charset="0"/>
                <a:cs typeface="Arial" charset="0"/>
              </a:rPr>
              <a:t>2</a:t>
            </a:r>
            <a:r>
              <a:rPr lang="en-US" sz="900" dirty="0">
                <a:solidFill>
                  <a:srgbClr val="000000"/>
                </a:solidFill>
                <a:latin typeface="Tw Cen MT" charset="0"/>
                <a:ea typeface="Arial" charset="0"/>
                <a:cs typeface="Arial" charset="0"/>
              </a:rPr>
              <a:t>Environmental Compliance Division, Department of Public Works,</a:t>
            </a:r>
          </a:p>
          <a:p>
            <a:pPr lvl="0" algn="ctr" fontAlgn="base">
              <a:spcBef>
                <a:spcPct val="0"/>
              </a:spcBef>
              <a:spcAft>
                <a:spcPct val="0"/>
              </a:spcAft>
            </a:pPr>
            <a:r>
              <a:rPr lang="en-US" sz="900" dirty="0">
                <a:solidFill>
                  <a:srgbClr val="000000"/>
                </a:solidFill>
                <a:latin typeface="Tw Cen MT" charset="0"/>
                <a:ea typeface="Arial" charset="0"/>
                <a:cs typeface="Arial" charset="0"/>
              </a:rPr>
              <a:t>City of Bowling Green, Kentucky  </a:t>
            </a:r>
          </a:p>
          <a:p>
            <a:pPr lvl="0" algn="ctr" fontAlgn="base">
              <a:spcBef>
                <a:spcPct val="0"/>
              </a:spcBef>
              <a:spcAft>
                <a:spcPct val="0"/>
              </a:spcAft>
            </a:pPr>
            <a:r>
              <a:rPr lang="en-US" sz="900" baseline="30000" dirty="0">
                <a:solidFill>
                  <a:srgbClr val="000000"/>
                </a:solidFill>
                <a:latin typeface="Tw Cen MT" charset="0"/>
                <a:ea typeface="Arial" charset="0"/>
                <a:cs typeface="Arial" charset="0"/>
              </a:rPr>
              <a:t>3</a:t>
            </a:r>
            <a:r>
              <a:rPr lang="en-US" sz="900" dirty="0">
                <a:solidFill>
                  <a:srgbClr val="000000"/>
                </a:solidFill>
                <a:latin typeface="Tw Cen MT" charset="0"/>
                <a:ea typeface="Arial" charset="0"/>
                <a:cs typeface="Arial" charset="0"/>
              </a:rPr>
              <a:t>Department of Ecological Engineering, University of Belgrade</a:t>
            </a:r>
          </a:p>
          <a:p>
            <a:pPr lvl="0" algn="ctr" fontAlgn="base">
              <a:spcBef>
                <a:spcPct val="0"/>
              </a:spcBef>
              <a:spcAft>
                <a:spcPct val="0"/>
              </a:spcAft>
            </a:pPr>
            <a:r>
              <a:rPr lang="en-US" sz="1200" dirty="0">
                <a:solidFill>
                  <a:srgbClr val="000000"/>
                </a:solidFill>
                <a:latin typeface="Tw Cen MT" charset="0"/>
                <a:ea typeface="Arial" charset="0"/>
                <a:cs typeface="Arial" charset="0"/>
              </a:rPr>
              <a:t> </a:t>
            </a:r>
          </a:p>
        </p:txBody>
      </p:sp>
      <p:pic>
        <p:nvPicPr>
          <p:cNvPr id="26" name="Picture 25" descr="wkucuplong_gb.eps">
            <a:extLst>
              <a:ext uri="{FF2B5EF4-FFF2-40B4-BE49-F238E27FC236}">
                <a16:creationId xmlns:a16="http://schemas.microsoft.com/office/drawing/2014/main" id="{1D769865-C7D2-AC49-9557-2D2DC1BAB9C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02591" y="4244280"/>
            <a:ext cx="746502" cy="243242"/>
          </a:xfrm>
          <a:prstGeom prst="rect">
            <a:avLst/>
          </a:prstGeom>
        </p:spPr>
      </p:pic>
      <p:sp>
        <p:nvSpPr>
          <p:cNvPr id="8" name="TextBox 7">
            <a:extLst>
              <a:ext uri="{FF2B5EF4-FFF2-40B4-BE49-F238E27FC236}">
                <a16:creationId xmlns:a16="http://schemas.microsoft.com/office/drawing/2014/main" id="{880087D7-04CB-CD41-B608-6E674CBBB64E}"/>
              </a:ext>
            </a:extLst>
          </p:cNvPr>
          <p:cNvSpPr txBox="1"/>
          <p:nvPr/>
        </p:nvSpPr>
        <p:spPr>
          <a:xfrm>
            <a:off x="9651146" y="-115261"/>
            <a:ext cx="184731" cy="369332"/>
          </a:xfrm>
          <a:prstGeom prst="rect">
            <a:avLst/>
          </a:prstGeom>
          <a:noFill/>
        </p:spPr>
        <p:txBody>
          <a:bodyPr wrap="none" rtlCol="0">
            <a:spAutoFit/>
          </a:bodyPr>
          <a:lstStyle/>
          <a:p>
            <a:endParaRPr lang="en-US" dirty="0"/>
          </a:p>
        </p:txBody>
      </p:sp>
      <p:pic>
        <p:nvPicPr>
          <p:cNvPr id="9" name="Picture 8">
            <a:extLst>
              <a:ext uri="{FF2B5EF4-FFF2-40B4-BE49-F238E27FC236}">
                <a16:creationId xmlns:a16="http://schemas.microsoft.com/office/drawing/2014/main" id="{9477BE07-4C4D-DC4B-A93D-D4B05E6D8AD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5056" y="4373896"/>
            <a:ext cx="1104473" cy="811280"/>
          </a:xfrm>
          <a:prstGeom prst="rect">
            <a:avLst/>
          </a:prstGeom>
        </p:spPr>
      </p:pic>
      <p:pic>
        <p:nvPicPr>
          <p:cNvPr id="11" name="Picture 10">
            <a:extLst>
              <a:ext uri="{FF2B5EF4-FFF2-40B4-BE49-F238E27FC236}">
                <a16:creationId xmlns:a16="http://schemas.microsoft.com/office/drawing/2014/main" id="{2C8C4E09-B79D-B244-9B95-6F7E17C3E9A7}"/>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7800197" y="4278802"/>
            <a:ext cx="738747" cy="959790"/>
          </a:xfrm>
          <a:prstGeom prst="rect">
            <a:avLst/>
          </a:prstGeom>
        </p:spPr>
      </p:pic>
      <p:pic>
        <p:nvPicPr>
          <p:cNvPr id="3" name="Picture 2">
            <a:extLst>
              <a:ext uri="{FF2B5EF4-FFF2-40B4-BE49-F238E27FC236}">
                <a16:creationId xmlns:a16="http://schemas.microsoft.com/office/drawing/2014/main" id="{4F229B4A-0F0D-9E45-8E57-1862766DA698}"/>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96176" y="4373896"/>
            <a:ext cx="704021" cy="704021"/>
          </a:xfrm>
          <a:prstGeom prst="rect">
            <a:avLst/>
          </a:prstGeom>
        </p:spPr>
      </p:pic>
    </p:spTree>
    <p:extLst>
      <p:ext uri="{BB962C8B-B14F-4D97-AF65-F5344CB8AC3E}">
        <p14:creationId xmlns:p14="http://schemas.microsoft.com/office/powerpoint/2010/main" val="13759308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2C67C0D8-9940-B048-A10F-A0CA8F31FA9A}"/>
              </a:ext>
            </a:extLst>
          </p:cNvPr>
          <p:cNvSpPr>
            <a:spLocks noGrp="1"/>
          </p:cNvSpPr>
          <p:nvPr>
            <p:ph type="title"/>
          </p:nvPr>
        </p:nvSpPr>
        <p:spPr>
          <a:xfrm>
            <a:off x="419100" y="-41214"/>
            <a:ext cx="8305800" cy="990600"/>
          </a:xfrm>
        </p:spPr>
        <p:txBody>
          <a:bodyPr/>
          <a:lstStyle/>
          <a:p>
            <a:r>
              <a:rPr lang="en-US" sz="3800" dirty="0">
                <a:solidFill>
                  <a:srgbClr val="C00000"/>
                </a:solidFill>
                <a:latin typeface="Arial"/>
                <a:cs typeface="Arial"/>
              </a:rPr>
              <a:t>New Discovery- “Pit Stop Cave”</a:t>
            </a:r>
          </a:p>
        </p:txBody>
      </p:sp>
      <p:pic>
        <p:nvPicPr>
          <p:cNvPr id="19" name="Picture 18">
            <a:extLst>
              <a:ext uri="{FF2B5EF4-FFF2-40B4-BE49-F238E27FC236}">
                <a16:creationId xmlns:a16="http://schemas.microsoft.com/office/drawing/2014/main" id="{A0B885FB-C405-3A45-B9FB-071F1DD472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402146" y="1705845"/>
            <a:ext cx="3928748" cy="2946561"/>
          </a:xfrm>
          <a:prstGeom prst="rect">
            <a:avLst/>
          </a:prstGeom>
          <a:ln>
            <a:noFill/>
          </a:ln>
          <a:effectLst>
            <a:softEdge rad="112500"/>
          </a:effectLst>
        </p:spPr>
      </p:pic>
      <p:pic>
        <p:nvPicPr>
          <p:cNvPr id="23" name="Picture 22">
            <a:extLst>
              <a:ext uri="{FF2B5EF4-FFF2-40B4-BE49-F238E27FC236}">
                <a16:creationId xmlns:a16="http://schemas.microsoft.com/office/drawing/2014/main" id="{2A91C1FC-4B19-614D-9288-A6E6E6B1B5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525583" y="1604026"/>
            <a:ext cx="4067943" cy="3050957"/>
          </a:xfrm>
          <a:prstGeom prst="rect">
            <a:avLst/>
          </a:prstGeom>
          <a:ln>
            <a:noFill/>
          </a:ln>
          <a:effectLst>
            <a:softEdge rad="112500"/>
          </a:effectLst>
        </p:spPr>
      </p:pic>
      <p:pic>
        <p:nvPicPr>
          <p:cNvPr id="24" name="Picture 23">
            <a:extLst>
              <a:ext uri="{FF2B5EF4-FFF2-40B4-BE49-F238E27FC236}">
                <a16:creationId xmlns:a16="http://schemas.microsoft.com/office/drawing/2014/main" id="{D989373D-2DD4-9045-8FFE-E47AFBE3CD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2485831" y="1604026"/>
            <a:ext cx="4067943" cy="3050957"/>
          </a:xfrm>
          <a:prstGeom prst="rect">
            <a:avLst/>
          </a:prstGeom>
          <a:ln>
            <a:noFill/>
          </a:ln>
          <a:effectLst>
            <a:softEdge rad="112500"/>
          </a:effectLst>
        </p:spPr>
      </p:pic>
    </p:spTree>
    <p:extLst>
      <p:ext uri="{BB962C8B-B14F-4D97-AF65-F5344CB8AC3E}">
        <p14:creationId xmlns:p14="http://schemas.microsoft.com/office/powerpoint/2010/main" val="17406856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2C67C0D8-9940-B048-A10F-A0CA8F31FA9A}"/>
              </a:ext>
            </a:extLst>
          </p:cNvPr>
          <p:cNvSpPr>
            <a:spLocks noGrp="1"/>
          </p:cNvSpPr>
          <p:nvPr>
            <p:ph type="title"/>
          </p:nvPr>
        </p:nvSpPr>
        <p:spPr>
          <a:xfrm>
            <a:off x="419100" y="0"/>
            <a:ext cx="8305800" cy="990600"/>
          </a:xfrm>
        </p:spPr>
        <p:txBody>
          <a:bodyPr/>
          <a:lstStyle/>
          <a:p>
            <a:r>
              <a:rPr lang="en-US" sz="3800" dirty="0">
                <a:solidFill>
                  <a:srgbClr val="C00000"/>
                </a:solidFill>
                <a:latin typeface="Arial"/>
                <a:cs typeface="Arial"/>
              </a:rPr>
              <a:t>Pit Stop Cave Discovery</a:t>
            </a:r>
          </a:p>
        </p:txBody>
      </p:sp>
      <p:pic>
        <p:nvPicPr>
          <p:cNvPr id="13" name="Picture 12">
            <a:extLst>
              <a:ext uri="{FF2B5EF4-FFF2-40B4-BE49-F238E27FC236}">
                <a16:creationId xmlns:a16="http://schemas.microsoft.com/office/drawing/2014/main" id="{7253BF3E-894A-C145-8777-5CB4F87983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466" y="1180486"/>
            <a:ext cx="5958985" cy="3963014"/>
          </a:xfrm>
          <a:prstGeom prst="rect">
            <a:avLst/>
          </a:prstGeom>
        </p:spPr>
      </p:pic>
      <p:pic>
        <p:nvPicPr>
          <p:cNvPr id="15" name="Picture 14">
            <a:extLst>
              <a:ext uri="{FF2B5EF4-FFF2-40B4-BE49-F238E27FC236}">
                <a16:creationId xmlns:a16="http://schemas.microsoft.com/office/drawing/2014/main" id="{1A8A26E7-FF25-D349-A4B8-64644E837F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552605" y="1612066"/>
            <a:ext cx="4087319" cy="3065489"/>
          </a:xfrm>
          <a:prstGeom prst="rect">
            <a:avLst/>
          </a:prstGeom>
          <a:ln>
            <a:noFill/>
          </a:ln>
          <a:effectLst>
            <a:softEdge rad="112500"/>
          </a:effectLst>
        </p:spPr>
      </p:pic>
    </p:spTree>
    <p:extLst>
      <p:ext uri="{BB962C8B-B14F-4D97-AF65-F5344CB8AC3E}">
        <p14:creationId xmlns:p14="http://schemas.microsoft.com/office/powerpoint/2010/main" val="23058059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0DC96CCD-EE29-0249-B9BB-B571A3476678}"/>
              </a:ext>
            </a:extLst>
          </p:cNvPr>
          <p:cNvSpPr>
            <a:spLocks noGrp="1"/>
          </p:cNvSpPr>
          <p:nvPr>
            <p:ph type="title"/>
          </p:nvPr>
        </p:nvSpPr>
        <p:spPr>
          <a:xfrm>
            <a:off x="419100" y="-41214"/>
            <a:ext cx="8305800" cy="990600"/>
          </a:xfrm>
        </p:spPr>
        <p:txBody>
          <a:bodyPr/>
          <a:lstStyle/>
          <a:p>
            <a:r>
              <a:rPr lang="en-US" sz="3800" dirty="0">
                <a:solidFill>
                  <a:srgbClr val="C00000"/>
                </a:solidFill>
                <a:latin typeface="Arial"/>
                <a:cs typeface="Arial"/>
              </a:rPr>
              <a:t>Monitoring Sites- Fumes</a:t>
            </a:r>
          </a:p>
        </p:txBody>
      </p:sp>
      <p:sp>
        <p:nvSpPr>
          <p:cNvPr id="10" name="Content Placeholder 2">
            <a:extLst>
              <a:ext uri="{FF2B5EF4-FFF2-40B4-BE49-F238E27FC236}">
                <a16:creationId xmlns:a16="http://schemas.microsoft.com/office/drawing/2014/main" id="{10A9309C-CB12-AB41-86CB-7E323017A788}"/>
              </a:ext>
            </a:extLst>
          </p:cNvPr>
          <p:cNvSpPr>
            <a:spLocks noGrp="1"/>
          </p:cNvSpPr>
          <p:nvPr>
            <p:ph idx="1"/>
          </p:nvPr>
        </p:nvSpPr>
        <p:spPr>
          <a:xfrm>
            <a:off x="52669" y="1195044"/>
            <a:ext cx="2990334" cy="1234266"/>
          </a:xfrm>
        </p:spPr>
        <p:txBody>
          <a:bodyPr/>
          <a:lstStyle/>
          <a:p>
            <a:r>
              <a:rPr lang="en-US" sz="2000" dirty="0"/>
              <a:t>Sites for monitoring fumes using </a:t>
            </a:r>
            <a:r>
              <a:rPr lang="en-US" sz="2000" dirty="0" err="1"/>
              <a:t>AreaRAE</a:t>
            </a:r>
            <a:r>
              <a:rPr lang="en-US" sz="2000" dirty="0"/>
              <a:t> setup (1-min resolution VOCs, O2):</a:t>
            </a:r>
          </a:p>
          <a:p>
            <a:pPr lvl="1"/>
            <a:r>
              <a:rPr lang="en-US" sz="1700" dirty="0"/>
              <a:t>Lost River Cave entrance</a:t>
            </a:r>
          </a:p>
          <a:p>
            <a:pPr lvl="1"/>
            <a:r>
              <a:rPr lang="en-US" sz="1700" dirty="0"/>
              <a:t>Big Bertha entrance</a:t>
            </a:r>
          </a:p>
          <a:p>
            <a:pPr lvl="1"/>
            <a:r>
              <a:rPr lang="en-US" sz="1700" dirty="0"/>
              <a:t>Pit Stop Cave entrance</a:t>
            </a:r>
          </a:p>
          <a:p>
            <a:pPr lvl="1"/>
            <a:r>
              <a:rPr lang="en-US" sz="1700" dirty="0"/>
              <a:t>Apartment Complex crawlspace</a:t>
            </a:r>
          </a:p>
          <a:p>
            <a:pPr lvl="1"/>
            <a:endParaRPr lang="en-US" sz="1700" dirty="0"/>
          </a:p>
          <a:p>
            <a:pPr marL="366713" lvl="1" indent="0">
              <a:buNone/>
            </a:pPr>
            <a:endParaRPr lang="en-US" sz="1700" dirty="0"/>
          </a:p>
          <a:p>
            <a:endParaRPr lang="en-US" sz="2000" dirty="0"/>
          </a:p>
        </p:txBody>
      </p:sp>
      <p:pic>
        <p:nvPicPr>
          <p:cNvPr id="3" name="Picture 2">
            <a:extLst>
              <a:ext uri="{FF2B5EF4-FFF2-40B4-BE49-F238E27FC236}">
                <a16:creationId xmlns:a16="http://schemas.microsoft.com/office/drawing/2014/main" id="{1F5D87B0-7125-434C-9959-AAFE0B11454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5637549" y="1637049"/>
            <a:ext cx="4007372" cy="3005529"/>
          </a:xfrm>
          <a:prstGeom prst="rect">
            <a:avLst/>
          </a:prstGeom>
          <a:ln>
            <a:noFill/>
          </a:ln>
          <a:effectLst>
            <a:softEdge rad="112500"/>
          </a:effectLst>
        </p:spPr>
      </p:pic>
      <p:pic>
        <p:nvPicPr>
          <p:cNvPr id="6" name="Picture 5">
            <a:extLst>
              <a:ext uri="{FF2B5EF4-FFF2-40B4-BE49-F238E27FC236}">
                <a16:creationId xmlns:a16="http://schemas.microsoft.com/office/drawing/2014/main" id="{FAC464D7-5428-BD4C-8A14-10F719D31D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2632022" y="1637048"/>
            <a:ext cx="4007369" cy="3005527"/>
          </a:xfrm>
          <a:prstGeom prst="rect">
            <a:avLst/>
          </a:prstGeom>
          <a:ln>
            <a:noFill/>
          </a:ln>
          <a:effectLst>
            <a:softEdge rad="112500"/>
          </a:effectLst>
        </p:spPr>
      </p:pic>
    </p:spTree>
    <p:extLst>
      <p:ext uri="{BB962C8B-B14F-4D97-AF65-F5344CB8AC3E}">
        <p14:creationId xmlns:p14="http://schemas.microsoft.com/office/powerpoint/2010/main" val="10479866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0DC96CCD-EE29-0249-B9BB-B571A3476678}"/>
              </a:ext>
            </a:extLst>
          </p:cNvPr>
          <p:cNvSpPr>
            <a:spLocks noGrp="1"/>
          </p:cNvSpPr>
          <p:nvPr>
            <p:ph type="title"/>
          </p:nvPr>
        </p:nvSpPr>
        <p:spPr>
          <a:xfrm>
            <a:off x="419100" y="-41214"/>
            <a:ext cx="8305800" cy="990600"/>
          </a:xfrm>
        </p:spPr>
        <p:txBody>
          <a:bodyPr/>
          <a:lstStyle/>
          <a:p>
            <a:r>
              <a:rPr lang="en-US" sz="3800" dirty="0">
                <a:solidFill>
                  <a:srgbClr val="C00000"/>
                </a:solidFill>
                <a:latin typeface="Arial"/>
                <a:cs typeface="Arial"/>
              </a:rPr>
              <a:t>Monitoring &amp; Sampling- Water</a:t>
            </a:r>
          </a:p>
        </p:txBody>
      </p:sp>
      <p:sp>
        <p:nvSpPr>
          <p:cNvPr id="4" name="Content Placeholder 2">
            <a:extLst>
              <a:ext uri="{FF2B5EF4-FFF2-40B4-BE49-F238E27FC236}">
                <a16:creationId xmlns:a16="http://schemas.microsoft.com/office/drawing/2014/main" id="{01A62685-2AE9-4D48-A8C6-D91F395E6469}"/>
              </a:ext>
            </a:extLst>
          </p:cNvPr>
          <p:cNvSpPr>
            <a:spLocks noGrp="1"/>
          </p:cNvSpPr>
          <p:nvPr>
            <p:ph idx="1"/>
          </p:nvPr>
        </p:nvSpPr>
        <p:spPr>
          <a:xfrm>
            <a:off x="150001" y="1179918"/>
            <a:ext cx="4761852" cy="1234266"/>
          </a:xfrm>
        </p:spPr>
        <p:txBody>
          <a:bodyPr/>
          <a:lstStyle/>
          <a:p>
            <a:r>
              <a:rPr lang="en-US" sz="2000" dirty="0"/>
              <a:t>EXO2 </a:t>
            </a:r>
            <a:r>
              <a:rPr lang="en-US" sz="2000" dirty="0" err="1"/>
              <a:t>Sondes</a:t>
            </a:r>
            <a:r>
              <a:rPr lang="en-US" sz="2000" dirty="0"/>
              <a:t>, HOBO PT, HOBO Temp/Rh loggers installed at select sites (wells, cave streams, outlet spring, surface rivers) at 1-minute resolution</a:t>
            </a:r>
          </a:p>
          <a:p>
            <a:r>
              <a:rPr lang="en-US" sz="2000" dirty="0"/>
              <a:t>Water Level sites: </a:t>
            </a:r>
          </a:p>
          <a:p>
            <a:pPr lvl="1"/>
            <a:r>
              <a:rPr lang="en-US" sz="1700" dirty="0"/>
              <a:t>Pit Stop Cave</a:t>
            </a:r>
          </a:p>
          <a:p>
            <a:pPr lvl="1"/>
            <a:r>
              <a:rPr lang="en-US" sz="1700" dirty="0"/>
              <a:t>Bertha Entrance to LRC</a:t>
            </a:r>
          </a:p>
          <a:p>
            <a:pPr lvl="1"/>
            <a:r>
              <a:rPr lang="en-US" sz="1700" dirty="0"/>
              <a:t>LRC Entrance</a:t>
            </a:r>
          </a:p>
          <a:p>
            <a:pPr lvl="1"/>
            <a:r>
              <a:rPr lang="en-US" sz="1700" dirty="0"/>
              <a:t>Multiple injection &amp; monitoring wells</a:t>
            </a:r>
          </a:p>
          <a:p>
            <a:r>
              <a:rPr lang="en-US" sz="2000" dirty="0"/>
              <a:t>Water grab sampling for VOCs conducted regularly at monitoring sites</a:t>
            </a:r>
          </a:p>
        </p:txBody>
      </p:sp>
      <p:pic>
        <p:nvPicPr>
          <p:cNvPr id="6" name="Picture 5" descr="Screen Shot 2019-06-24 at 10.52.00 PM.png">
            <a:extLst>
              <a:ext uri="{FF2B5EF4-FFF2-40B4-BE49-F238E27FC236}">
                <a16:creationId xmlns:a16="http://schemas.microsoft.com/office/drawing/2014/main" id="{C3CB75FA-D6D8-C947-8724-E5A7B8FEB7A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21509" y="720409"/>
            <a:ext cx="3822492" cy="4395754"/>
          </a:xfrm>
          <a:prstGeom prst="rect">
            <a:avLst/>
          </a:prstGeom>
          <a:ln>
            <a:noFill/>
          </a:ln>
          <a:effectLst>
            <a:softEdge rad="112500"/>
          </a:effectLst>
        </p:spPr>
      </p:pic>
    </p:spTree>
    <p:extLst>
      <p:ext uri="{BB962C8B-B14F-4D97-AF65-F5344CB8AC3E}">
        <p14:creationId xmlns:p14="http://schemas.microsoft.com/office/powerpoint/2010/main" val="33583970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0DC96CCD-EE29-0249-B9BB-B571A3476678}"/>
              </a:ext>
            </a:extLst>
          </p:cNvPr>
          <p:cNvSpPr>
            <a:spLocks noGrp="1"/>
          </p:cNvSpPr>
          <p:nvPr>
            <p:ph type="title"/>
          </p:nvPr>
        </p:nvSpPr>
        <p:spPr>
          <a:xfrm>
            <a:off x="419100" y="-41214"/>
            <a:ext cx="8305800" cy="990600"/>
          </a:xfrm>
        </p:spPr>
        <p:txBody>
          <a:bodyPr/>
          <a:lstStyle/>
          <a:p>
            <a:r>
              <a:rPr lang="en-US" sz="3800" dirty="0">
                <a:solidFill>
                  <a:srgbClr val="C00000"/>
                </a:solidFill>
                <a:latin typeface="Arial"/>
                <a:cs typeface="Arial"/>
              </a:rPr>
              <a:t>Monitoring Sites- Hydrology</a:t>
            </a:r>
          </a:p>
        </p:txBody>
      </p:sp>
      <p:pic>
        <p:nvPicPr>
          <p:cNvPr id="5" name="Picture 4">
            <a:extLst>
              <a:ext uri="{FF2B5EF4-FFF2-40B4-BE49-F238E27FC236}">
                <a16:creationId xmlns:a16="http://schemas.microsoft.com/office/drawing/2014/main" id="{3481EDBF-CB05-1E47-9DF0-6ED7B6B827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425160" y="1608087"/>
            <a:ext cx="4040472" cy="3030354"/>
          </a:xfrm>
          <a:prstGeom prst="rect">
            <a:avLst/>
          </a:prstGeom>
          <a:ln>
            <a:noFill/>
          </a:ln>
          <a:effectLst>
            <a:softEdge rad="112500"/>
          </a:effectLst>
        </p:spPr>
      </p:pic>
      <p:pic>
        <p:nvPicPr>
          <p:cNvPr id="7" name="Picture 6">
            <a:extLst>
              <a:ext uri="{FF2B5EF4-FFF2-40B4-BE49-F238E27FC236}">
                <a16:creationId xmlns:a16="http://schemas.microsoft.com/office/drawing/2014/main" id="{F883F70E-5BCD-1748-A65F-0C052BD91B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588650" y="1608086"/>
            <a:ext cx="4040473" cy="3030355"/>
          </a:xfrm>
          <a:prstGeom prst="rect">
            <a:avLst/>
          </a:prstGeom>
          <a:ln>
            <a:noFill/>
          </a:ln>
          <a:effectLst>
            <a:softEdge rad="112500"/>
          </a:effectLst>
        </p:spPr>
      </p:pic>
      <p:pic>
        <p:nvPicPr>
          <p:cNvPr id="9" name="Picture 8">
            <a:extLst>
              <a:ext uri="{FF2B5EF4-FFF2-40B4-BE49-F238E27FC236}">
                <a16:creationId xmlns:a16="http://schemas.microsoft.com/office/drawing/2014/main" id="{969418CC-E58F-FA44-B8A2-78BC2F34BD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2584084" y="1591849"/>
            <a:ext cx="4040474" cy="3030355"/>
          </a:xfrm>
          <a:prstGeom prst="rect">
            <a:avLst/>
          </a:prstGeom>
          <a:ln>
            <a:noFill/>
          </a:ln>
          <a:effectLst>
            <a:softEdge rad="112500"/>
          </a:effectLst>
        </p:spPr>
      </p:pic>
      <p:sp>
        <p:nvSpPr>
          <p:cNvPr id="11" name="Title 4">
            <a:extLst>
              <a:ext uri="{FF2B5EF4-FFF2-40B4-BE49-F238E27FC236}">
                <a16:creationId xmlns:a16="http://schemas.microsoft.com/office/drawing/2014/main" id="{9ABC4F1C-E201-254C-9184-666ABA9C71C6}"/>
              </a:ext>
            </a:extLst>
          </p:cNvPr>
          <p:cNvSpPr txBox="1">
            <a:spLocks/>
          </p:cNvSpPr>
          <p:nvPr/>
        </p:nvSpPr>
        <p:spPr>
          <a:xfrm>
            <a:off x="5877271" y="4745372"/>
            <a:ext cx="1744510" cy="217770"/>
          </a:xfrm>
          <a:prstGeom prst="rect">
            <a:avLst/>
          </a:prstGeom>
        </p:spPr>
        <p:txBody>
          <a:bodyPr/>
          <a:lstStyle>
            <a:lvl1pPr algn="l" rtl="0" eaLnBrk="1" fontAlgn="base" hangingPunct="1">
              <a:spcBef>
                <a:spcPct val="0"/>
              </a:spcBef>
              <a:spcAft>
                <a:spcPct val="0"/>
              </a:spcAft>
              <a:defRPr sz="4400" kern="1200">
                <a:solidFill>
                  <a:schemeClr val="tx2"/>
                </a:solidFill>
                <a:latin typeface="+mj-lt"/>
                <a:ea typeface="ＭＳ Ｐゴシック" charset="-128"/>
                <a:cs typeface="ＭＳ Ｐゴシック" charset="-128"/>
              </a:defRPr>
            </a:lvl1pPr>
            <a:lvl2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2pPr>
            <a:lvl3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3pPr>
            <a:lvl4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4pPr>
            <a:lvl5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5pPr>
            <a:lvl6pPr marL="4572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6pPr>
            <a:lvl7pPr marL="9144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7pPr>
            <a:lvl8pPr marL="13716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8pPr>
            <a:lvl9pPr marL="18288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9pPr>
          </a:lstStyle>
          <a:p>
            <a:pPr algn="ctr"/>
            <a:r>
              <a:rPr lang="en-US" sz="1200" dirty="0">
                <a:solidFill>
                  <a:schemeClr val="bg1"/>
                </a:solidFill>
                <a:latin typeface="Arial"/>
                <a:cs typeface="Arial"/>
              </a:rPr>
              <a:t>Pit Stop Cave</a:t>
            </a:r>
          </a:p>
        </p:txBody>
      </p:sp>
      <p:sp>
        <p:nvSpPr>
          <p:cNvPr id="12" name="Title 4">
            <a:extLst>
              <a:ext uri="{FF2B5EF4-FFF2-40B4-BE49-F238E27FC236}">
                <a16:creationId xmlns:a16="http://schemas.microsoft.com/office/drawing/2014/main" id="{0F304FA8-96B4-AB40-B9D3-947DD7670E26}"/>
              </a:ext>
            </a:extLst>
          </p:cNvPr>
          <p:cNvSpPr txBox="1">
            <a:spLocks/>
          </p:cNvSpPr>
          <p:nvPr/>
        </p:nvSpPr>
        <p:spPr>
          <a:xfrm>
            <a:off x="-55059" y="4738862"/>
            <a:ext cx="1744510" cy="217770"/>
          </a:xfrm>
          <a:prstGeom prst="rect">
            <a:avLst/>
          </a:prstGeom>
        </p:spPr>
        <p:txBody>
          <a:bodyPr/>
          <a:lstStyle>
            <a:lvl1pPr algn="l" rtl="0" eaLnBrk="1" fontAlgn="base" hangingPunct="1">
              <a:spcBef>
                <a:spcPct val="0"/>
              </a:spcBef>
              <a:spcAft>
                <a:spcPct val="0"/>
              </a:spcAft>
              <a:defRPr sz="4400" kern="1200">
                <a:solidFill>
                  <a:schemeClr val="tx2"/>
                </a:solidFill>
                <a:latin typeface="+mj-lt"/>
                <a:ea typeface="ＭＳ Ｐゴシック" charset="-128"/>
                <a:cs typeface="ＭＳ Ｐゴシック" charset="-128"/>
              </a:defRPr>
            </a:lvl1pPr>
            <a:lvl2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2pPr>
            <a:lvl3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3pPr>
            <a:lvl4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4pPr>
            <a:lvl5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5pPr>
            <a:lvl6pPr marL="4572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6pPr>
            <a:lvl7pPr marL="9144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7pPr>
            <a:lvl8pPr marL="13716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8pPr>
            <a:lvl9pPr marL="18288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9pPr>
          </a:lstStyle>
          <a:p>
            <a:pPr algn="ctr"/>
            <a:r>
              <a:rPr lang="en-US" sz="1200" dirty="0">
                <a:solidFill>
                  <a:schemeClr val="bg1"/>
                </a:solidFill>
                <a:latin typeface="Arial"/>
                <a:cs typeface="Arial"/>
              </a:rPr>
              <a:t>Lost River Cave</a:t>
            </a:r>
          </a:p>
        </p:txBody>
      </p:sp>
      <p:sp>
        <p:nvSpPr>
          <p:cNvPr id="13" name="Title 4">
            <a:extLst>
              <a:ext uri="{FF2B5EF4-FFF2-40B4-BE49-F238E27FC236}">
                <a16:creationId xmlns:a16="http://schemas.microsoft.com/office/drawing/2014/main" id="{BA1A7F36-F708-C747-9185-2C2E1F605285}"/>
              </a:ext>
            </a:extLst>
          </p:cNvPr>
          <p:cNvSpPr txBox="1">
            <a:spLocks/>
          </p:cNvSpPr>
          <p:nvPr/>
        </p:nvSpPr>
        <p:spPr>
          <a:xfrm>
            <a:off x="2905254" y="4738862"/>
            <a:ext cx="1744510" cy="217770"/>
          </a:xfrm>
          <a:prstGeom prst="rect">
            <a:avLst/>
          </a:prstGeom>
        </p:spPr>
        <p:txBody>
          <a:bodyPr/>
          <a:lstStyle>
            <a:lvl1pPr algn="l" rtl="0" eaLnBrk="1" fontAlgn="base" hangingPunct="1">
              <a:spcBef>
                <a:spcPct val="0"/>
              </a:spcBef>
              <a:spcAft>
                <a:spcPct val="0"/>
              </a:spcAft>
              <a:defRPr sz="4400" kern="1200">
                <a:solidFill>
                  <a:schemeClr val="tx2"/>
                </a:solidFill>
                <a:latin typeface="+mj-lt"/>
                <a:ea typeface="ＭＳ Ｐゴシック" charset="-128"/>
                <a:cs typeface="ＭＳ Ｐゴシック" charset="-128"/>
              </a:defRPr>
            </a:lvl1pPr>
            <a:lvl2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2pPr>
            <a:lvl3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3pPr>
            <a:lvl4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4pPr>
            <a:lvl5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5pPr>
            <a:lvl6pPr marL="4572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6pPr>
            <a:lvl7pPr marL="9144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7pPr>
            <a:lvl8pPr marL="13716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8pPr>
            <a:lvl9pPr marL="18288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9pPr>
          </a:lstStyle>
          <a:p>
            <a:pPr algn="ctr"/>
            <a:r>
              <a:rPr lang="en-US" sz="1200" dirty="0">
                <a:solidFill>
                  <a:schemeClr val="bg1"/>
                </a:solidFill>
                <a:latin typeface="Arial"/>
                <a:cs typeface="Arial"/>
              </a:rPr>
              <a:t>Monitoring Well</a:t>
            </a:r>
          </a:p>
        </p:txBody>
      </p:sp>
    </p:spTree>
    <p:extLst>
      <p:ext uri="{BB962C8B-B14F-4D97-AF65-F5344CB8AC3E}">
        <p14:creationId xmlns:p14="http://schemas.microsoft.com/office/powerpoint/2010/main" val="16036240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2C67C0D8-9940-B048-A10F-A0CA8F31FA9A}"/>
              </a:ext>
            </a:extLst>
          </p:cNvPr>
          <p:cNvSpPr>
            <a:spLocks noGrp="1"/>
          </p:cNvSpPr>
          <p:nvPr>
            <p:ph type="title"/>
          </p:nvPr>
        </p:nvSpPr>
        <p:spPr>
          <a:xfrm>
            <a:off x="419100" y="-41214"/>
            <a:ext cx="8305800" cy="990600"/>
          </a:xfrm>
        </p:spPr>
        <p:txBody>
          <a:bodyPr/>
          <a:lstStyle/>
          <a:p>
            <a:r>
              <a:rPr lang="en-US" sz="3800" dirty="0">
                <a:solidFill>
                  <a:srgbClr val="C00000"/>
                </a:solidFill>
                <a:latin typeface="Arial"/>
                <a:cs typeface="Arial"/>
              </a:rPr>
              <a:t>Pit Stop Cave Investigation</a:t>
            </a:r>
          </a:p>
        </p:txBody>
      </p:sp>
      <p:pic>
        <p:nvPicPr>
          <p:cNvPr id="13" name="Picture 12">
            <a:extLst>
              <a:ext uri="{FF2B5EF4-FFF2-40B4-BE49-F238E27FC236}">
                <a16:creationId xmlns:a16="http://schemas.microsoft.com/office/drawing/2014/main" id="{054C9947-0672-CE4C-A3EE-21ACFA633F2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5339436" y="1338938"/>
            <a:ext cx="4348072" cy="3261054"/>
          </a:xfrm>
          <a:prstGeom prst="rect">
            <a:avLst/>
          </a:prstGeom>
          <a:ln>
            <a:noFill/>
          </a:ln>
          <a:effectLst>
            <a:softEdge rad="112500"/>
          </a:effectLst>
        </p:spPr>
      </p:pic>
      <p:pic>
        <p:nvPicPr>
          <p:cNvPr id="15" name="Picture 14">
            <a:extLst>
              <a:ext uri="{FF2B5EF4-FFF2-40B4-BE49-F238E27FC236}">
                <a16:creationId xmlns:a16="http://schemas.microsoft.com/office/drawing/2014/main" id="{FD809333-5DDF-1544-BA7A-EA64124183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2882320" y="2006106"/>
            <a:ext cx="3569533" cy="2677150"/>
          </a:xfrm>
          <a:prstGeom prst="rect">
            <a:avLst/>
          </a:prstGeom>
          <a:ln>
            <a:noFill/>
          </a:ln>
          <a:effectLst>
            <a:softEdge rad="112500"/>
          </a:effectLst>
        </p:spPr>
      </p:pic>
      <p:pic>
        <p:nvPicPr>
          <p:cNvPr id="5" name="Picture 4">
            <a:extLst>
              <a:ext uri="{FF2B5EF4-FFF2-40B4-BE49-F238E27FC236}">
                <a16:creationId xmlns:a16="http://schemas.microsoft.com/office/drawing/2014/main" id="{5B3C4BD4-B438-B544-AA27-F3E71D871A9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a:off x="143324" y="2708639"/>
            <a:ext cx="2937629" cy="1903989"/>
          </a:xfrm>
          <a:prstGeom prst="rect">
            <a:avLst/>
          </a:prstGeom>
        </p:spPr>
      </p:pic>
      <p:sp>
        <p:nvSpPr>
          <p:cNvPr id="6" name="Content Placeholder 2">
            <a:extLst>
              <a:ext uri="{FF2B5EF4-FFF2-40B4-BE49-F238E27FC236}">
                <a16:creationId xmlns:a16="http://schemas.microsoft.com/office/drawing/2014/main" id="{694E5AEC-F95A-4B4A-B3A1-95E5EAE49CFE}"/>
              </a:ext>
            </a:extLst>
          </p:cNvPr>
          <p:cNvSpPr>
            <a:spLocks noGrp="1"/>
          </p:cNvSpPr>
          <p:nvPr>
            <p:ph idx="1"/>
          </p:nvPr>
        </p:nvSpPr>
        <p:spPr>
          <a:xfrm>
            <a:off x="60164" y="1195044"/>
            <a:ext cx="3425050" cy="1234266"/>
          </a:xfrm>
        </p:spPr>
        <p:txBody>
          <a:bodyPr/>
          <a:lstStyle/>
          <a:p>
            <a:r>
              <a:rPr lang="en-US" sz="2000" dirty="0"/>
              <a:t>“Slightly weather gasoline” based on components and age analysis by EPA</a:t>
            </a:r>
          </a:p>
          <a:p>
            <a:pPr marL="366713" lvl="1" indent="0">
              <a:buNone/>
            </a:pPr>
            <a:endParaRPr lang="en-US" sz="1700" dirty="0"/>
          </a:p>
          <a:p>
            <a:endParaRPr lang="en-US" sz="2000" dirty="0"/>
          </a:p>
        </p:txBody>
      </p:sp>
      <p:sp>
        <p:nvSpPr>
          <p:cNvPr id="7" name="Title 4">
            <a:extLst>
              <a:ext uri="{FF2B5EF4-FFF2-40B4-BE49-F238E27FC236}">
                <a16:creationId xmlns:a16="http://schemas.microsoft.com/office/drawing/2014/main" id="{09642431-26B0-A448-B150-EE204D14854C}"/>
              </a:ext>
            </a:extLst>
          </p:cNvPr>
          <p:cNvSpPr txBox="1">
            <a:spLocks/>
          </p:cNvSpPr>
          <p:nvPr/>
        </p:nvSpPr>
        <p:spPr>
          <a:xfrm>
            <a:off x="5683117" y="4737877"/>
            <a:ext cx="1744510" cy="217770"/>
          </a:xfrm>
          <a:prstGeom prst="rect">
            <a:avLst/>
          </a:prstGeom>
        </p:spPr>
        <p:txBody>
          <a:bodyPr/>
          <a:lstStyle>
            <a:lvl1pPr algn="l" rtl="0" eaLnBrk="1" fontAlgn="base" hangingPunct="1">
              <a:spcBef>
                <a:spcPct val="0"/>
              </a:spcBef>
              <a:spcAft>
                <a:spcPct val="0"/>
              </a:spcAft>
              <a:defRPr sz="4400" kern="1200">
                <a:solidFill>
                  <a:schemeClr val="tx2"/>
                </a:solidFill>
                <a:latin typeface="+mj-lt"/>
                <a:ea typeface="ＭＳ Ｐゴシック" charset="-128"/>
                <a:cs typeface="ＭＳ Ｐゴシック" charset="-128"/>
              </a:defRPr>
            </a:lvl1pPr>
            <a:lvl2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2pPr>
            <a:lvl3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3pPr>
            <a:lvl4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4pPr>
            <a:lvl5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5pPr>
            <a:lvl6pPr marL="4572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6pPr>
            <a:lvl7pPr marL="9144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7pPr>
            <a:lvl8pPr marL="13716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8pPr>
            <a:lvl9pPr marL="18288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9pPr>
          </a:lstStyle>
          <a:p>
            <a:pPr algn="ctr"/>
            <a:r>
              <a:rPr lang="en-US" sz="1200" dirty="0">
                <a:solidFill>
                  <a:schemeClr val="bg1"/>
                </a:solidFill>
                <a:latin typeface="Arial"/>
                <a:cs typeface="Arial"/>
              </a:rPr>
              <a:t>Pit Stop Cave</a:t>
            </a:r>
          </a:p>
        </p:txBody>
      </p:sp>
      <p:sp>
        <p:nvSpPr>
          <p:cNvPr id="9" name="Title 4">
            <a:extLst>
              <a:ext uri="{FF2B5EF4-FFF2-40B4-BE49-F238E27FC236}">
                <a16:creationId xmlns:a16="http://schemas.microsoft.com/office/drawing/2014/main" id="{0121492D-74DB-7349-956B-2EBD0DEC47D5}"/>
              </a:ext>
            </a:extLst>
          </p:cNvPr>
          <p:cNvSpPr txBox="1">
            <a:spLocks/>
          </p:cNvSpPr>
          <p:nvPr/>
        </p:nvSpPr>
        <p:spPr>
          <a:xfrm>
            <a:off x="3174230" y="4733865"/>
            <a:ext cx="1744510" cy="217770"/>
          </a:xfrm>
          <a:prstGeom prst="rect">
            <a:avLst/>
          </a:prstGeom>
        </p:spPr>
        <p:txBody>
          <a:bodyPr/>
          <a:lstStyle>
            <a:lvl1pPr algn="l" rtl="0" eaLnBrk="1" fontAlgn="base" hangingPunct="1">
              <a:spcBef>
                <a:spcPct val="0"/>
              </a:spcBef>
              <a:spcAft>
                <a:spcPct val="0"/>
              </a:spcAft>
              <a:defRPr sz="4400" kern="1200">
                <a:solidFill>
                  <a:schemeClr val="tx2"/>
                </a:solidFill>
                <a:latin typeface="+mj-lt"/>
                <a:ea typeface="ＭＳ Ｐゴシック" charset="-128"/>
                <a:cs typeface="ＭＳ Ｐゴシック" charset="-128"/>
              </a:defRPr>
            </a:lvl1pPr>
            <a:lvl2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2pPr>
            <a:lvl3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3pPr>
            <a:lvl4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4pPr>
            <a:lvl5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5pPr>
            <a:lvl6pPr marL="4572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6pPr>
            <a:lvl7pPr marL="9144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7pPr>
            <a:lvl8pPr marL="13716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8pPr>
            <a:lvl9pPr marL="18288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9pPr>
          </a:lstStyle>
          <a:p>
            <a:pPr algn="ctr"/>
            <a:r>
              <a:rPr lang="en-US" sz="1200" dirty="0">
                <a:solidFill>
                  <a:schemeClr val="bg1"/>
                </a:solidFill>
                <a:latin typeface="Arial"/>
                <a:cs typeface="Arial"/>
              </a:rPr>
              <a:t>Pit Stop Cave</a:t>
            </a:r>
          </a:p>
        </p:txBody>
      </p:sp>
    </p:spTree>
    <p:extLst>
      <p:ext uri="{BB962C8B-B14F-4D97-AF65-F5344CB8AC3E}">
        <p14:creationId xmlns:p14="http://schemas.microsoft.com/office/powerpoint/2010/main" val="17510631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2C67C0D8-9940-B048-A10F-A0CA8F31FA9A}"/>
              </a:ext>
            </a:extLst>
          </p:cNvPr>
          <p:cNvSpPr>
            <a:spLocks noGrp="1"/>
          </p:cNvSpPr>
          <p:nvPr>
            <p:ph type="title"/>
          </p:nvPr>
        </p:nvSpPr>
        <p:spPr>
          <a:xfrm>
            <a:off x="419100" y="-41214"/>
            <a:ext cx="8305800" cy="990600"/>
          </a:xfrm>
        </p:spPr>
        <p:txBody>
          <a:bodyPr/>
          <a:lstStyle/>
          <a:p>
            <a:r>
              <a:rPr lang="en-US" sz="3200" dirty="0">
                <a:solidFill>
                  <a:srgbClr val="C00000"/>
                </a:solidFill>
                <a:latin typeface="Arial"/>
                <a:cs typeface="Arial"/>
              </a:rPr>
              <a:t>Dye Tracing 2019</a:t>
            </a:r>
          </a:p>
        </p:txBody>
      </p:sp>
      <p:pic>
        <p:nvPicPr>
          <p:cNvPr id="10" name="Picture 9">
            <a:extLst>
              <a:ext uri="{FF2B5EF4-FFF2-40B4-BE49-F238E27FC236}">
                <a16:creationId xmlns:a16="http://schemas.microsoft.com/office/drawing/2014/main" id="{1F6B7870-033D-C344-BAFD-F6A61798F09A}"/>
              </a:ext>
            </a:extLst>
          </p:cNvPr>
          <p:cNvPicPr/>
          <p:nvPr/>
        </p:nvPicPr>
        <p:blipFill>
          <a:blip r:embed="rId2" cstate="screen">
            <a:extLst>
              <a:ext uri="{28A0092B-C50C-407E-A947-70E740481C1C}">
                <a14:useLocalDpi xmlns:a14="http://schemas.microsoft.com/office/drawing/2010/main"/>
              </a:ext>
            </a:extLst>
          </a:blip>
          <a:stretch>
            <a:fillRect/>
          </a:stretch>
        </p:blipFill>
        <p:spPr>
          <a:xfrm>
            <a:off x="3919929" y="0"/>
            <a:ext cx="5224072" cy="5143500"/>
          </a:xfrm>
          <a:prstGeom prst="rect">
            <a:avLst/>
          </a:prstGeom>
        </p:spPr>
      </p:pic>
      <p:sp>
        <p:nvSpPr>
          <p:cNvPr id="11" name="Content Placeholder 2">
            <a:extLst>
              <a:ext uri="{FF2B5EF4-FFF2-40B4-BE49-F238E27FC236}">
                <a16:creationId xmlns:a16="http://schemas.microsoft.com/office/drawing/2014/main" id="{0104CF3F-9EE0-8C46-A41D-208C7DCC7D6D}"/>
              </a:ext>
            </a:extLst>
          </p:cNvPr>
          <p:cNvSpPr>
            <a:spLocks noGrp="1"/>
          </p:cNvSpPr>
          <p:nvPr>
            <p:ph idx="1"/>
          </p:nvPr>
        </p:nvSpPr>
        <p:spPr>
          <a:xfrm>
            <a:off x="135235" y="1259344"/>
            <a:ext cx="3784694" cy="1234266"/>
          </a:xfrm>
        </p:spPr>
        <p:txBody>
          <a:bodyPr/>
          <a:lstStyle/>
          <a:p>
            <a:pPr marL="318770" indent="-318770"/>
            <a:r>
              <a:rPr lang="en-US" sz="2000" dirty="0">
                <a:ea typeface="ＭＳ Ｐゴシック"/>
              </a:rPr>
              <a:t>Source Tracing</a:t>
            </a:r>
            <a:endParaRPr lang="en-US" dirty="0">
              <a:ea typeface="ＭＳ Ｐゴシック"/>
            </a:endParaRPr>
          </a:p>
          <a:p>
            <a:pPr marL="639445" lvl="1">
              <a:buFont typeface="Wingdings" charset="2"/>
              <a:buChar char="q"/>
            </a:pPr>
            <a:r>
              <a:rPr lang="en-US" sz="1700" dirty="0" err="1">
                <a:ea typeface="ＭＳ Ｐゴシック"/>
              </a:rPr>
              <a:t>Eosine</a:t>
            </a:r>
            <a:r>
              <a:rPr lang="en-US" sz="1700" dirty="0">
                <a:ea typeface="ＭＳ Ｐゴシック"/>
              </a:rPr>
              <a:t> (Pit Stop #2)</a:t>
            </a:r>
            <a:endParaRPr lang="en-US" sz="1700">
              <a:ea typeface="ＭＳ Ｐゴシック"/>
            </a:endParaRPr>
          </a:p>
          <a:p>
            <a:pPr marL="639445" lvl="1">
              <a:buFont typeface="Wingdings" charset="2"/>
              <a:buChar char="q"/>
            </a:pPr>
            <a:r>
              <a:rPr lang="en-US" sz="1700" dirty="0" err="1">
                <a:ea typeface="ＭＳ Ｐゴシック"/>
              </a:rPr>
              <a:t>Sulphurhodamine</a:t>
            </a:r>
            <a:r>
              <a:rPr lang="en-US" sz="1700" dirty="0">
                <a:ea typeface="ＭＳ Ｐゴシック"/>
              </a:rPr>
              <a:t> B (Bulk Plant #3)</a:t>
            </a:r>
          </a:p>
          <a:p>
            <a:pPr marL="639445" lvl="1">
              <a:buFont typeface="Wingdings" charset="2"/>
              <a:buChar char="q"/>
            </a:pPr>
            <a:r>
              <a:rPr lang="en-US" sz="1700" dirty="0">
                <a:ea typeface="ＭＳ Ｐゴシック"/>
              </a:rPr>
              <a:t>D&amp;C Red 28 (DEP Sinkhole #2)</a:t>
            </a:r>
          </a:p>
          <a:p>
            <a:pPr marL="318770" indent="-318770"/>
            <a:endParaRPr lang="en-US" sz="2000" dirty="0"/>
          </a:p>
          <a:p>
            <a:pPr marL="318770" indent="-318770"/>
            <a:r>
              <a:rPr lang="en-US" sz="2000" dirty="0"/>
              <a:t>Receptors swapped at all sites:</a:t>
            </a:r>
          </a:p>
          <a:p>
            <a:pPr marL="639445" lvl="1"/>
            <a:r>
              <a:rPr lang="en-US" sz="1700" dirty="0"/>
              <a:t>8 hours for the first 24 hours</a:t>
            </a:r>
          </a:p>
          <a:p>
            <a:pPr marL="639445" lvl="1"/>
            <a:r>
              <a:rPr lang="en-US" sz="1700" dirty="0"/>
              <a:t>every 24 hours for 1 week</a:t>
            </a:r>
          </a:p>
          <a:p>
            <a:pPr marL="639445" lvl="1"/>
            <a:r>
              <a:rPr lang="en-US" sz="1700" dirty="0"/>
              <a:t>weekly for 6 weeks</a:t>
            </a:r>
            <a:endParaRPr lang="en-US" sz="1400" dirty="0"/>
          </a:p>
          <a:p>
            <a:pPr marL="366395" lvl="1" indent="0">
              <a:buNone/>
            </a:pPr>
            <a:endParaRPr lang="en-US" sz="1700" dirty="0"/>
          </a:p>
          <a:p>
            <a:pPr marL="318770" indent="-318770"/>
            <a:endParaRPr lang="en-US" sz="2000" dirty="0"/>
          </a:p>
        </p:txBody>
      </p:sp>
    </p:spTree>
    <p:extLst>
      <p:ext uri="{BB962C8B-B14F-4D97-AF65-F5344CB8AC3E}">
        <p14:creationId xmlns:p14="http://schemas.microsoft.com/office/powerpoint/2010/main" val="16285584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2C67C0D8-9940-B048-A10F-A0CA8F31FA9A}"/>
              </a:ext>
            </a:extLst>
          </p:cNvPr>
          <p:cNvSpPr>
            <a:spLocks noGrp="1"/>
          </p:cNvSpPr>
          <p:nvPr>
            <p:ph type="title"/>
          </p:nvPr>
        </p:nvSpPr>
        <p:spPr>
          <a:xfrm>
            <a:off x="419100" y="-41214"/>
            <a:ext cx="8305800" cy="990600"/>
          </a:xfrm>
        </p:spPr>
        <p:txBody>
          <a:bodyPr/>
          <a:lstStyle/>
          <a:p>
            <a:r>
              <a:rPr lang="en-US" sz="3800" dirty="0">
                <a:solidFill>
                  <a:srgbClr val="C00000"/>
                </a:solidFill>
                <a:latin typeface="Arial"/>
                <a:cs typeface="Arial"/>
              </a:rPr>
              <a:t>Dye Tracing 2019</a:t>
            </a:r>
          </a:p>
        </p:txBody>
      </p:sp>
      <p:pic>
        <p:nvPicPr>
          <p:cNvPr id="3" name="Picture 2">
            <a:extLst>
              <a:ext uri="{FF2B5EF4-FFF2-40B4-BE49-F238E27FC236}">
                <a16:creationId xmlns:a16="http://schemas.microsoft.com/office/drawing/2014/main" id="{7C032CBA-D4B7-E241-A106-847DC206C0A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2325" y="1155178"/>
            <a:ext cx="5317762" cy="3988321"/>
          </a:xfrm>
          <a:prstGeom prst="rect">
            <a:avLst/>
          </a:prstGeom>
          <a:ln>
            <a:noFill/>
          </a:ln>
          <a:effectLst>
            <a:softEdge rad="112500"/>
          </a:effectLst>
        </p:spPr>
      </p:pic>
      <p:pic>
        <p:nvPicPr>
          <p:cNvPr id="5" name="Picture 4">
            <a:extLst>
              <a:ext uri="{FF2B5EF4-FFF2-40B4-BE49-F238E27FC236}">
                <a16:creationId xmlns:a16="http://schemas.microsoft.com/office/drawing/2014/main" id="{08FE7DA7-5713-0645-8799-32D2CF85C3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347545" y="1653718"/>
            <a:ext cx="3988320" cy="2991240"/>
          </a:xfrm>
          <a:prstGeom prst="rect">
            <a:avLst/>
          </a:prstGeom>
          <a:ln>
            <a:noFill/>
          </a:ln>
          <a:effectLst>
            <a:softEdge rad="112500"/>
          </a:effectLst>
        </p:spPr>
      </p:pic>
      <p:sp>
        <p:nvSpPr>
          <p:cNvPr id="12" name="Title 4">
            <a:extLst>
              <a:ext uri="{FF2B5EF4-FFF2-40B4-BE49-F238E27FC236}">
                <a16:creationId xmlns:a16="http://schemas.microsoft.com/office/drawing/2014/main" id="{F04FA09B-F773-8D45-B9CD-43406799676F}"/>
              </a:ext>
            </a:extLst>
          </p:cNvPr>
          <p:cNvSpPr txBox="1">
            <a:spLocks/>
          </p:cNvSpPr>
          <p:nvPr/>
        </p:nvSpPr>
        <p:spPr>
          <a:xfrm>
            <a:off x="5683117" y="4737877"/>
            <a:ext cx="1744510" cy="217770"/>
          </a:xfrm>
          <a:prstGeom prst="rect">
            <a:avLst/>
          </a:prstGeom>
        </p:spPr>
        <p:txBody>
          <a:bodyPr/>
          <a:lstStyle>
            <a:lvl1pPr algn="l" rtl="0" eaLnBrk="1" fontAlgn="base" hangingPunct="1">
              <a:spcBef>
                <a:spcPct val="0"/>
              </a:spcBef>
              <a:spcAft>
                <a:spcPct val="0"/>
              </a:spcAft>
              <a:defRPr sz="4400" kern="1200">
                <a:solidFill>
                  <a:schemeClr val="tx2"/>
                </a:solidFill>
                <a:latin typeface="+mj-lt"/>
                <a:ea typeface="ＭＳ Ｐゴシック" charset="-128"/>
                <a:cs typeface="ＭＳ Ｐゴシック" charset="-128"/>
              </a:defRPr>
            </a:lvl1pPr>
            <a:lvl2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2pPr>
            <a:lvl3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3pPr>
            <a:lvl4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4pPr>
            <a:lvl5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5pPr>
            <a:lvl6pPr marL="4572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6pPr>
            <a:lvl7pPr marL="9144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7pPr>
            <a:lvl8pPr marL="13716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8pPr>
            <a:lvl9pPr marL="18288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9pPr>
          </a:lstStyle>
          <a:p>
            <a:pPr algn="ctr"/>
            <a:r>
              <a:rPr lang="en-US" sz="1200" dirty="0">
                <a:solidFill>
                  <a:schemeClr val="bg1"/>
                </a:solidFill>
                <a:latin typeface="Arial"/>
                <a:cs typeface="Arial"/>
              </a:rPr>
              <a:t>Bulk Plant</a:t>
            </a:r>
          </a:p>
        </p:txBody>
      </p:sp>
      <p:sp>
        <p:nvSpPr>
          <p:cNvPr id="13" name="Title 4">
            <a:extLst>
              <a:ext uri="{FF2B5EF4-FFF2-40B4-BE49-F238E27FC236}">
                <a16:creationId xmlns:a16="http://schemas.microsoft.com/office/drawing/2014/main" id="{2E60058B-C802-944F-B25C-A40637DEEDC0}"/>
              </a:ext>
            </a:extLst>
          </p:cNvPr>
          <p:cNvSpPr txBox="1">
            <a:spLocks/>
          </p:cNvSpPr>
          <p:nvPr/>
        </p:nvSpPr>
        <p:spPr>
          <a:xfrm>
            <a:off x="-85598" y="4737877"/>
            <a:ext cx="1744510" cy="217770"/>
          </a:xfrm>
          <a:prstGeom prst="rect">
            <a:avLst/>
          </a:prstGeom>
        </p:spPr>
        <p:txBody>
          <a:bodyPr/>
          <a:lstStyle>
            <a:lvl1pPr algn="l" rtl="0" eaLnBrk="1" fontAlgn="base" hangingPunct="1">
              <a:spcBef>
                <a:spcPct val="0"/>
              </a:spcBef>
              <a:spcAft>
                <a:spcPct val="0"/>
              </a:spcAft>
              <a:defRPr sz="4400" kern="1200">
                <a:solidFill>
                  <a:schemeClr val="tx2"/>
                </a:solidFill>
                <a:latin typeface="+mj-lt"/>
                <a:ea typeface="ＭＳ Ｐゴシック" charset="-128"/>
                <a:cs typeface="ＭＳ Ｐゴシック" charset="-128"/>
              </a:defRPr>
            </a:lvl1pPr>
            <a:lvl2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2pPr>
            <a:lvl3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3pPr>
            <a:lvl4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4pPr>
            <a:lvl5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5pPr>
            <a:lvl6pPr marL="4572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6pPr>
            <a:lvl7pPr marL="9144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7pPr>
            <a:lvl8pPr marL="13716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8pPr>
            <a:lvl9pPr marL="18288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9pPr>
          </a:lstStyle>
          <a:p>
            <a:pPr algn="ctr"/>
            <a:r>
              <a:rPr lang="en-US" sz="1200" dirty="0">
                <a:solidFill>
                  <a:schemeClr val="bg1"/>
                </a:solidFill>
                <a:latin typeface="Arial"/>
                <a:cs typeface="Arial"/>
              </a:rPr>
              <a:t>Bulk Plant</a:t>
            </a:r>
          </a:p>
        </p:txBody>
      </p:sp>
    </p:spTree>
    <p:extLst>
      <p:ext uri="{BB962C8B-B14F-4D97-AF65-F5344CB8AC3E}">
        <p14:creationId xmlns:p14="http://schemas.microsoft.com/office/powerpoint/2010/main" val="29973114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2C67C0D8-9940-B048-A10F-A0CA8F31FA9A}"/>
              </a:ext>
            </a:extLst>
          </p:cNvPr>
          <p:cNvSpPr>
            <a:spLocks noGrp="1"/>
          </p:cNvSpPr>
          <p:nvPr>
            <p:ph type="title"/>
          </p:nvPr>
        </p:nvSpPr>
        <p:spPr>
          <a:xfrm>
            <a:off x="419100" y="-41214"/>
            <a:ext cx="8305800" cy="990600"/>
          </a:xfrm>
        </p:spPr>
        <p:txBody>
          <a:bodyPr/>
          <a:lstStyle/>
          <a:p>
            <a:r>
              <a:rPr lang="en-US" sz="3600" dirty="0">
                <a:solidFill>
                  <a:srgbClr val="C00000"/>
                </a:solidFill>
                <a:latin typeface="Arial"/>
                <a:cs typeface="Arial"/>
              </a:rPr>
              <a:t>Source Investigation- Dye Tracing 2019</a:t>
            </a:r>
          </a:p>
        </p:txBody>
      </p:sp>
      <p:pic>
        <p:nvPicPr>
          <p:cNvPr id="5" name="Picture 4" descr="IMG_0735.JPG">
            <a:extLst>
              <a:ext uri="{FF2B5EF4-FFF2-40B4-BE49-F238E27FC236}">
                <a16:creationId xmlns:a16="http://schemas.microsoft.com/office/drawing/2014/main" id="{F1333079-9B5B-5A4F-803D-F3697EA7294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515951" y="1610231"/>
            <a:ext cx="4127604" cy="3095703"/>
          </a:xfrm>
          <a:prstGeom prst="rect">
            <a:avLst/>
          </a:prstGeom>
          <a:ln>
            <a:noFill/>
          </a:ln>
          <a:effectLst>
            <a:softEdge rad="112500"/>
          </a:effectLst>
        </p:spPr>
      </p:pic>
      <p:pic>
        <p:nvPicPr>
          <p:cNvPr id="6" name="Picture 5">
            <a:extLst>
              <a:ext uri="{FF2B5EF4-FFF2-40B4-BE49-F238E27FC236}">
                <a16:creationId xmlns:a16="http://schemas.microsoft.com/office/drawing/2014/main" id="{A2F88054-94D4-8F44-885F-EAB71EB4DE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2508197" y="1614246"/>
            <a:ext cx="4127605" cy="3087672"/>
          </a:xfrm>
          <a:prstGeom prst="rect">
            <a:avLst/>
          </a:prstGeom>
          <a:ln>
            <a:noFill/>
          </a:ln>
          <a:effectLst>
            <a:softEdge rad="112500"/>
          </a:effectLst>
        </p:spPr>
      </p:pic>
      <p:pic>
        <p:nvPicPr>
          <p:cNvPr id="7" name="Picture 6">
            <a:extLst>
              <a:ext uri="{FF2B5EF4-FFF2-40B4-BE49-F238E27FC236}">
                <a16:creationId xmlns:a16="http://schemas.microsoft.com/office/drawing/2014/main" id="{F0A73A14-CAFF-A846-8EE3-EEFE0E913D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5549056" y="1647445"/>
            <a:ext cx="4089512" cy="3059176"/>
          </a:xfrm>
          <a:prstGeom prst="rect">
            <a:avLst/>
          </a:prstGeom>
          <a:ln>
            <a:noFill/>
          </a:ln>
          <a:effectLst>
            <a:softEdge rad="112500"/>
          </a:effectLst>
        </p:spPr>
      </p:pic>
      <p:sp>
        <p:nvSpPr>
          <p:cNvPr id="10" name="Title 4">
            <a:extLst>
              <a:ext uri="{FF2B5EF4-FFF2-40B4-BE49-F238E27FC236}">
                <a16:creationId xmlns:a16="http://schemas.microsoft.com/office/drawing/2014/main" id="{A03AB2FC-283F-C14E-B286-438F5172D58A}"/>
              </a:ext>
            </a:extLst>
          </p:cNvPr>
          <p:cNvSpPr txBox="1">
            <a:spLocks/>
          </p:cNvSpPr>
          <p:nvPr/>
        </p:nvSpPr>
        <p:spPr>
          <a:xfrm>
            <a:off x="-650228" y="4826421"/>
            <a:ext cx="2658910" cy="217770"/>
          </a:xfrm>
          <a:prstGeom prst="rect">
            <a:avLst/>
          </a:prstGeom>
        </p:spPr>
        <p:txBody>
          <a:bodyPr/>
          <a:lstStyle>
            <a:lvl1pPr algn="l" rtl="0" eaLnBrk="1" fontAlgn="base" hangingPunct="1">
              <a:spcBef>
                <a:spcPct val="0"/>
              </a:spcBef>
              <a:spcAft>
                <a:spcPct val="0"/>
              </a:spcAft>
              <a:defRPr sz="4400" kern="1200">
                <a:solidFill>
                  <a:schemeClr val="tx2"/>
                </a:solidFill>
                <a:latin typeface="+mj-lt"/>
                <a:ea typeface="ＭＳ Ｐゴシック" charset="-128"/>
                <a:cs typeface="ＭＳ Ｐゴシック" charset="-128"/>
              </a:defRPr>
            </a:lvl1pPr>
            <a:lvl2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2pPr>
            <a:lvl3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3pPr>
            <a:lvl4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4pPr>
            <a:lvl5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5pPr>
            <a:lvl6pPr marL="4572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6pPr>
            <a:lvl7pPr marL="9144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7pPr>
            <a:lvl8pPr marL="13716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8pPr>
            <a:lvl9pPr marL="18288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9pPr>
          </a:lstStyle>
          <a:p>
            <a:pPr algn="ctr"/>
            <a:r>
              <a:rPr lang="en-US" sz="1200" dirty="0">
                <a:solidFill>
                  <a:schemeClr val="bg1"/>
                </a:solidFill>
                <a:latin typeface="Arial"/>
                <a:cs typeface="Arial"/>
              </a:rPr>
              <a:t>Initial injection</a:t>
            </a:r>
          </a:p>
        </p:txBody>
      </p:sp>
      <p:sp>
        <p:nvSpPr>
          <p:cNvPr id="11" name="Title 4">
            <a:extLst>
              <a:ext uri="{FF2B5EF4-FFF2-40B4-BE49-F238E27FC236}">
                <a16:creationId xmlns:a16="http://schemas.microsoft.com/office/drawing/2014/main" id="{6854AC43-5B43-AF4A-9D50-045F41D5BE3D}"/>
              </a:ext>
            </a:extLst>
          </p:cNvPr>
          <p:cNvSpPr txBox="1">
            <a:spLocks/>
          </p:cNvSpPr>
          <p:nvPr/>
        </p:nvSpPr>
        <p:spPr>
          <a:xfrm>
            <a:off x="2377937" y="4826421"/>
            <a:ext cx="2658910" cy="217770"/>
          </a:xfrm>
          <a:prstGeom prst="rect">
            <a:avLst/>
          </a:prstGeom>
        </p:spPr>
        <p:txBody>
          <a:bodyPr/>
          <a:lstStyle>
            <a:lvl1pPr algn="l" rtl="0" eaLnBrk="1" fontAlgn="base" hangingPunct="1">
              <a:spcBef>
                <a:spcPct val="0"/>
              </a:spcBef>
              <a:spcAft>
                <a:spcPct val="0"/>
              </a:spcAft>
              <a:defRPr sz="4400" kern="1200">
                <a:solidFill>
                  <a:schemeClr val="tx2"/>
                </a:solidFill>
                <a:latin typeface="+mj-lt"/>
                <a:ea typeface="ＭＳ Ｐゴシック" charset="-128"/>
                <a:cs typeface="ＭＳ Ｐゴシック" charset="-128"/>
              </a:defRPr>
            </a:lvl1pPr>
            <a:lvl2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2pPr>
            <a:lvl3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3pPr>
            <a:lvl4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4pPr>
            <a:lvl5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5pPr>
            <a:lvl6pPr marL="4572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6pPr>
            <a:lvl7pPr marL="9144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7pPr>
            <a:lvl8pPr marL="13716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8pPr>
            <a:lvl9pPr marL="18288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9pPr>
          </a:lstStyle>
          <a:p>
            <a:pPr algn="ctr"/>
            <a:r>
              <a:rPr lang="en-US" sz="1200" dirty="0">
                <a:solidFill>
                  <a:schemeClr val="bg1"/>
                </a:solidFill>
                <a:latin typeface="Arial"/>
                <a:cs typeface="Arial"/>
              </a:rPr>
              <a:t>24 hours later</a:t>
            </a:r>
          </a:p>
        </p:txBody>
      </p:sp>
      <p:sp>
        <p:nvSpPr>
          <p:cNvPr id="12" name="Title 4">
            <a:extLst>
              <a:ext uri="{FF2B5EF4-FFF2-40B4-BE49-F238E27FC236}">
                <a16:creationId xmlns:a16="http://schemas.microsoft.com/office/drawing/2014/main" id="{BFADC64B-6772-EF44-882E-24D350F0B29B}"/>
              </a:ext>
            </a:extLst>
          </p:cNvPr>
          <p:cNvSpPr txBox="1">
            <a:spLocks/>
          </p:cNvSpPr>
          <p:nvPr/>
        </p:nvSpPr>
        <p:spPr>
          <a:xfrm>
            <a:off x="5406102" y="4817419"/>
            <a:ext cx="2658910" cy="217770"/>
          </a:xfrm>
          <a:prstGeom prst="rect">
            <a:avLst/>
          </a:prstGeom>
        </p:spPr>
        <p:txBody>
          <a:bodyPr/>
          <a:lstStyle>
            <a:lvl1pPr algn="l" rtl="0" eaLnBrk="1" fontAlgn="base" hangingPunct="1">
              <a:spcBef>
                <a:spcPct val="0"/>
              </a:spcBef>
              <a:spcAft>
                <a:spcPct val="0"/>
              </a:spcAft>
              <a:defRPr sz="4400" kern="1200">
                <a:solidFill>
                  <a:schemeClr val="tx2"/>
                </a:solidFill>
                <a:latin typeface="+mj-lt"/>
                <a:ea typeface="ＭＳ Ｐゴシック" charset="-128"/>
                <a:cs typeface="ＭＳ Ｐゴシック" charset="-128"/>
              </a:defRPr>
            </a:lvl1pPr>
            <a:lvl2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2pPr>
            <a:lvl3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3pPr>
            <a:lvl4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4pPr>
            <a:lvl5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5pPr>
            <a:lvl6pPr marL="4572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6pPr>
            <a:lvl7pPr marL="9144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7pPr>
            <a:lvl8pPr marL="13716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8pPr>
            <a:lvl9pPr marL="18288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9pPr>
          </a:lstStyle>
          <a:p>
            <a:pPr algn="ctr"/>
            <a:r>
              <a:rPr lang="en-US" sz="1200" dirty="0">
                <a:solidFill>
                  <a:schemeClr val="bg1"/>
                </a:solidFill>
                <a:latin typeface="Arial"/>
                <a:cs typeface="Arial"/>
              </a:rPr>
              <a:t>72 hours later</a:t>
            </a:r>
          </a:p>
        </p:txBody>
      </p:sp>
    </p:spTree>
    <p:extLst>
      <p:ext uri="{BB962C8B-B14F-4D97-AF65-F5344CB8AC3E}">
        <p14:creationId xmlns:p14="http://schemas.microsoft.com/office/powerpoint/2010/main" val="24960719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2C67C0D8-9940-B048-A10F-A0CA8F31FA9A}"/>
              </a:ext>
            </a:extLst>
          </p:cNvPr>
          <p:cNvSpPr>
            <a:spLocks noGrp="1"/>
          </p:cNvSpPr>
          <p:nvPr>
            <p:ph type="title"/>
          </p:nvPr>
        </p:nvSpPr>
        <p:spPr>
          <a:xfrm>
            <a:off x="419100" y="-41214"/>
            <a:ext cx="8305800" cy="990600"/>
          </a:xfrm>
        </p:spPr>
        <p:txBody>
          <a:bodyPr/>
          <a:lstStyle/>
          <a:p>
            <a:r>
              <a:rPr lang="en-US" sz="3800" dirty="0">
                <a:solidFill>
                  <a:srgbClr val="C00000"/>
                </a:solidFill>
                <a:latin typeface="Arial"/>
                <a:cs typeface="Arial"/>
              </a:rPr>
              <a:t>Dye Tracing 2019</a:t>
            </a:r>
          </a:p>
        </p:txBody>
      </p:sp>
      <p:pic>
        <p:nvPicPr>
          <p:cNvPr id="4" name="Picture 3">
            <a:extLst>
              <a:ext uri="{FF2B5EF4-FFF2-40B4-BE49-F238E27FC236}">
                <a16:creationId xmlns:a16="http://schemas.microsoft.com/office/drawing/2014/main" id="{92168383-C71D-FD44-B4C5-FA32D2260C8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2219162" y="1793817"/>
            <a:ext cx="4047347" cy="2652021"/>
          </a:xfrm>
          <a:prstGeom prst="rect">
            <a:avLst/>
          </a:prstGeom>
          <a:ln>
            <a:noFill/>
          </a:ln>
          <a:effectLst>
            <a:softEdge rad="112500"/>
          </a:effectLst>
        </p:spPr>
      </p:pic>
      <p:sp>
        <p:nvSpPr>
          <p:cNvPr id="15" name="Title 4">
            <a:extLst>
              <a:ext uri="{FF2B5EF4-FFF2-40B4-BE49-F238E27FC236}">
                <a16:creationId xmlns:a16="http://schemas.microsoft.com/office/drawing/2014/main" id="{3B99EB89-3231-B745-86FE-87F9561D01DC}"/>
              </a:ext>
            </a:extLst>
          </p:cNvPr>
          <p:cNvSpPr txBox="1">
            <a:spLocks/>
          </p:cNvSpPr>
          <p:nvPr/>
        </p:nvSpPr>
        <p:spPr>
          <a:xfrm>
            <a:off x="2790015" y="4747241"/>
            <a:ext cx="1744510" cy="217770"/>
          </a:xfrm>
          <a:prstGeom prst="rect">
            <a:avLst/>
          </a:prstGeom>
        </p:spPr>
        <p:txBody>
          <a:bodyPr/>
          <a:lstStyle>
            <a:lvl1pPr algn="l" rtl="0" eaLnBrk="1" fontAlgn="base" hangingPunct="1">
              <a:spcBef>
                <a:spcPct val="0"/>
              </a:spcBef>
              <a:spcAft>
                <a:spcPct val="0"/>
              </a:spcAft>
              <a:defRPr sz="4400" kern="1200">
                <a:solidFill>
                  <a:schemeClr val="tx2"/>
                </a:solidFill>
                <a:latin typeface="+mj-lt"/>
                <a:ea typeface="ＭＳ Ｐゴシック" charset="-128"/>
                <a:cs typeface="ＭＳ Ｐゴシック" charset="-128"/>
              </a:defRPr>
            </a:lvl1pPr>
            <a:lvl2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2pPr>
            <a:lvl3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3pPr>
            <a:lvl4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4pPr>
            <a:lvl5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5pPr>
            <a:lvl6pPr marL="4572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6pPr>
            <a:lvl7pPr marL="9144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7pPr>
            <a:lvl8pPr marL="13716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8pPr>
            <a:lvl9pPr marL="18288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9pPr>
          </a:lstStyle>
          <a:p>
            <a:pPr algn="ctr"/>
            <a:r>
              <a:rPr lang="en-US" sz="1200" dirty="0">
                <a:solidFill>
                  <a:schemeClr val="bg1"/>
                </a:solidFill>
                <a:latin typeface="Arial"/>
                <a:cs typeface="Arial"/>
              </a:rPr>
              <a:t>Jennings Creek</a:t>
            </a:r>
          </a:p>
        </p:txBody>
      </p:sp>
      <p:pic>
        <p:nvPicPr>
          <p:cNvPr id="17" name="Picture 16">
            <a:extLst>
              <a:ext uri="{FF2B5EF4-FFF2-40B4-BE49-F238E27FC236}">
                <a16:creationId xmlns:a16="http://schemas.microsoft.com/office/drawing/2014/main" id="{11291556-90B5-514E-955E-713F6B2E8966}"/>
              </a:ext>
            </a:extLst>
          </p:cNvPr>
          <p:cNvPicPr/>
          <p:nvPr/>
        </p:nvPicPr>
        <p:blipFill rotWithShape="1">
          <a:blip r:embed="rId3" cstate="screen">
            <a:extLst>
              <a:ext uri="{28A0092B-C50C-407E-A947-70E740481C1C}">
                <a14:useLocalDpi xmlns:a14="http://schemas.microsoft.com/office/drawing/2010/main"/>
              </a:ext>
            </a:extLst>
          </a:blip>
          <a:srcRect/>
          <a:stretch/>
        </p:blipFill>
        <p:spPr>
          <a:xfrm>
            <a:off x="5628808" y="26758"/>
            <a:ext cx="3489598" cy="5113151"/>
          </a:xfrm>
          <a:prstGeom prst="rect">
            <a:avLst/>
          </a:prstGeom>
        </p:spPr>
      </p:pic>
      <p:pic>
        <p:nvPicPr>
          <p:cNvPr id="18" name="Picture 17" descr="IMG_0794.JPG">
            <a:extLst>
              <a:ext uri="{FF2B5EF4-FFF2-40B4-BE49-F238E27FC236}">
                <a16:creationId xmlns:a16="http://schemas.microsoft.com/office/drawing/2014/main" id="{724AB822-C96D-F941-ACC2-B5C11B2AEB0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529895" y="1649236"/>
            <a:ext cx="4047347" cy="3035511"/>
          </a:xfrm>
          <a:prstGeom prst="rect">
            <a:avLst/>
          </a:prstGeom>
          <a:ln>
            <a:noFill/>
          </a:ln>
          <a:effectLst>
            <a:softEdge rad="112500"/>
          </a:effectLst>
        </p:spPr>
      </p:pic>
      <p:sp>
        <p:nvSpPr>
          <p:cNvPr id="16" name="Title 4">
            <a:extLst>
              <a:ext uri="{FF2B5EF4-FFF2-40B4-BE49-F238E27FC236}">
                <a16:creationId xmlns:a16="http://schemas.microsoft.com/office/drawing/2014/main" id="{E2F9D5F6-4A81-DF4E-915B-B4AA1B6198B5}"/>
              </a:ext>
            </a:extLst>
          </p:cNvPr>
          <p:cNvSpPr txBox="1">
            <a:spLocks/>
          </p:cNvSpPr>
          <p:nvPr/>
        </p:nvSpPr>
        <p:spPr>
          <a:xfrm>
            <a:off x="-310438" y="4799706"/>
            <a:ext cx="1744510" cy="217770"/>
          </a:xfrm>
          <a:prstGeom prst="rect">
            <a:avLst/>
          </a:prstGeom>
        </p:spPr>
        <p:txBody>
          <a:bodyPr/>
          <a:lstStyle>
            <a:lvl1pPr algn="l" rtl="0" eaLnBrk="1" fontAlgn="base" hangingPunct="1">
              <a:spcBef>
                <a:spcPct val="0"/>
              </a:spcBef>
              <a:spcAft>
                <a:spcPct val="0"/>
              </a:spcAft>
              <a:defRPr sz="4400" kern="1200">
                <a:solidFill>
                  <a:schemeClr val="tx2"/>
                </a:solidFill>
                <a:latin typeface="+mj-lt"/>
                <a:ea typeface="ＭＳ Ｐゴシック" charset="-128"/>
                <a:cs typeface="ＭＳ Ｐゴシック" charset="-128"/>
              </a:defRPr>
            </a:lvl1pPr>
            <a:lvl2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2pPr>
            <a:lvl3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3pPr>
            <a:lvl4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4pPr>
            <a:lvl5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5pPr>
            <a:lvl6pPr marL="4572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6pPr>
            <a:lvl7pPr marL="9144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7pPr>
            <a:lvl8pPr marL="13716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8pPr>
            <a:lvl9pPr marL="18288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9pPr>
          </a:lstStyle>
          <a:p>
            <a:pPr algn="ctr"/>
            <a:r>
              <a:rPr lang="en-US" sz="1200" dirty="0">
                <a:solidFill>
                  <a:schemeClr val="bg1"/>
                </a:solidFill>
                <a:latin typeface="Arial"/>
                <a:cs typeface="Arial"/>
              </a:rPr>
              <a:t>Pit Stop Cave</a:t>
            </a:r>
          </a:p>
        </p:txBody>
      </p:sp>
      <p:cxnSp>
        <p:nvCxnSpPr>
          <p:cNvPr id="20" name="Straight Arrow Connector 19">
            <a:extLst>
              <a:ext uri="{FF2B5EF4-FFF2-40B4-BE49-F238E27FC236}">
                <a16:creationId xmlns:a16="http://schemas.microsoft.com/office/drawing/2014/main" id="{F73F60A1-27AD-764B-8130-C99FC7C662EE}"/>
              </a:ext>
            </a:extLst>
          </p:cNvPr>
          <p:cNvCxnSpPr>
            <a:cxnSpLocks/>
          </p:cNvCxnSpPr>
          <p:nvPr/>
        </p:nvCxnSpPr>
        <p:spPr>
          <a:xfrm flipV="1">
            <a:off x="7037882" y="2571750"/>
            <a:ext cx="67456" cy="388807"/>
          </a:xfrm>
          <a:prstGeom prst="straightConnector1">
            <a:avLst/>
          </a:prstGeom>
          <a:ln w="12700">
            <a:solidFill>
              <a:srgbClr val="DF2F1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C8D7B3B-F17C-AC4C-9351-F4966BE8699D}"/>
              </a:ext>
            </a:extLst>
          </p:cNvPr>
          <p:cNvCxnSpPr>
            <a:cxnSpLocks/>
          </p:cNvCxnSpPr>
          <p:nvPr/>
        </p:nvCxnSpPr>
        <p:spPr>
          <a:xfrm flipV="1">
            <a:off x="6895475" y="2960557"/>
            <a:ext cx="142407" cy="127417"/>
          </a:xfrm>
          <a:prstGeom prst="straightConnector1">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D85207D-7E25-5046-A343-7BA7BEDDD504}"/>
              </a:ext>
            </a:extLst>
          </p:cNvPr>
          <p:cNvCxnSpPr>
            <a:cxnSpLocks/>
          </p:cNvCxnSpPr>
          <p:nvPr/>
        </p:nvCxnSpPr>
        <p:spPr>
          <a:xfrm flipH="1" flipV="1">
            <a:off x="6528216" y="1963711"/>
            <a:ext cx="142407" cy="846945"/>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21715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4"/>
          <p:cNvSpPr>
            <a:spLocks noGrp="1"/>
          </p:cNvSpPr>
          <p:nvPr>
            <p:ph type="title"/>
          </p:nvPr>
        </p:nvSpPr>
        <p:spPr>
          <a:xfrm>
            <a:off x="419100" y="-41214"/>
            <a:ext cx="8305800" cy="990600"/>
          </a:xfrm>
        </p:spPr>
        <p:txBody>
          <a:bodyPr/>
          <a:lstStyle/>
          <a:p>
            <a:r>
              <a:rPr lang="en-US" sz="3800" dirty="0">
                <a:solidFill>
                  <a:srgbClr val="C00000"/>
                </a:solidFill>
                <a:latin typeface="Arial"/>
                <a:cs typeface="Arial"/>
              </a:rPr>
              <a:t>Gasoline Contamination in Karst</a:t>
            </a:r>
          </a:p>
        </p:txBody>
      </p:sp>
      <p:sp>
        <p:nvSpPr>
          <p:cNvPr id="3" name="Text Placeholder 1"/>
          <p:cNvSpPr>
            <a:spLocks noGrp="1"/>
          </p:cNvSpPr>
          <p:nvPr>
            <p:ph sz="quarter" idx="4294967295"/>
          </p:nvPr>
        </p:nvSpPr>
        <p:spPr>
          <a:xfrm>
            <a:off x="24905" y="1198282"/>
            <a:ext cx="5768793" cy="3880447"/>
          </a:xfrm>
          <a:prstGeom prst="rect">
            <a:avLst/>
          </a:prstGeom>
        </p:spPr>
        <p:txBody>
          <a:bodyPr/>
          <a:lstStyle/>
          <a:p>
            <a:pPr marL="318770" indent="-318770">
              <a:spcBef>
                <a:spcPts val="0"/>
              </a:spcBef>
              <a:buClr>
                <a:schemeClr val="tx2"/>
              </a:buClr>
              <a:buFont typeface="Wingdings" pitchFamily="2" charset="2"/>
              <a:buChar char="q"/>
            </a:pPr>
            <a:r>
              <a:rPr lang="en-US" sz="2100" dirty="0"/>
              <a:t>The occurrence of gasoline and other LNAPL contamination events in karst aquifers is common and has persisted for decades</a:t>
            </a:r>
            <a:endParaRPr lang="en-US"/>
          </a:p>
          <a:p>
            <a:pPr marL="318770" indent="-318770">
              <a:spcBef>
                <a:spcPts val="0"/>
              </a:spcBef>
              <a:buClr>
                <a:schemeClr val="tx2"/>
              </a:buClr>
              <a:buFont typeface="Wingdings" pitchFamily="2" charset="2"/>
              <a:buChar char="q"/>
            </a:pPr>
            <a:endParaRPr lang="en-US" sz="2100" dirty="0">
              <a:ea typeface="ＭＳ Ｐゴシック"/>
            </a:endParaRPr>
          </a:p>
          <a:p>
            <a:pPr marL="318770" indent="-318770">
              <a:spcBef>
                <a:spcPts val="0"/>
              </a:spcBef>
              <a:buClr>
                <a:schemeClr val="tx2"/>
              </a:buClr>
              <a:buFont typeface="Wingdings" pitchFamily="2" charset="2"/>
              <a:buChar char="q"/>
            </a:pPr>
            <a:r>
              <a:rPr lang="en-US" sz="2100" dirty="0"/>
              <a:t>LNAPLs are complex to cleanup, due to lack of access and complex transport mechanisms</a:t>
            </a:r>
          </a:p>
          <a:p>
            <a:pPr marL="318770" indent="-318770">
              <a:spcBef>
                <a:spcPts val="0"/>
              </a:spcBef>
              <a:buClr>
                <a:schemeClr val="tx2"/>
              </a:buClr>
              <a:buFont typeface="Wingdings" pitchFamily="2" charset="2"/>
              <a:buChar char="q"/>
            </a:pPr>
            <a:endParaRPr lang="en-US" sz="2100" dirty="0">
              <a:ea typeface="ＭＳ Ｐゴシック"/>
            </a:endParaRPr>
          </a:p>
          <a:p>
            <a:pPr marL="318770" indent="-318770">
              <a:spcBef>
                <a:spcPts val="0"/>
              </a:spcBef>
              <a:buClr>
                <a:schemeClr val="tx2"/>
              </a:buClr>
              <a:buFont typeface="Wingdings" pitchFamily="2" charset="2"/>
              <a:buChar char="q"/>
            </a:pPr>
            <a:r>
              <a:rPr lang="en-US" sz="2100" dirty="0"/>
              <a:t>Can persist for long periods of time in the system</a:t>
            </a:r>
          </a:p>
          <a:p>
            <a:pPr marL="318770" indent="-318770">
              <a:spcBef>
                <a:spcPts val="0"/>
              </a:spcBef>
              <a:buClr>
                <a:schemeClr val="tx2"/>
              </a:buClr>
              <a:buFont typeface="Wingdings" pitchFamily="2" charset="2"/>
              <a:buChar char="q"/>
            </a:pPr>
            <a:endParaRPr lang="en-US" sz="2100" dirty="0">
              <a:ea typeface="ＭＳ Ｐゴシック"/>
            </a:endParaRPr>
          </a:p>
          <a:p>
            <a:pPr marL="318770" indent="-318770">
              <a:spcBef>
                <a:spcPts val="0"/>
              </a:spcBef>
              <a:buClr>
                <a:schemeClr val="tx2"/>
              </a:buClr>
              <a:buFont typeface="Wingdings" pitchFamily="2" charset="2"/>
              <a:buChar char="q"/>
            </a:pPr>
            <a:r>
              <a:rPr lang="en-US" sz="2100" dirty="0">
                <a:ea typeface="ＭＳ Ｐゴシック"/>
              </a:rPr>
              <a:t>Sources include stormwater injection wells, USTs, surface spills, leaking above ground tanks, industrial contamination, etc.</a:t>
            </a:r>
          </a:p>
        </p:txBody>
      </p:sp>
      <p:sp>
        <p:nvSpPr>
          <p:cNvPr id="8" name="TextBox 7">
            <a:extLst>
              <a:ext uri="{FF2B5EF4-FFF2-40B4-BE49-F238E27FC236}">
                <a16:creationId xmlns:a16="http://schemas.microsoft.com/office/drawing/2014/main" id="{9B1CA81F-5139-CF42-99B0-6C176F4E931B}"/>
              </a:ext>
            </a:extLst>
          </p:cNvPr>
          <p:cNvSpPr txBox="1"/>
          <p:nvPr/>
        </p:nvSpPr>
        <p:spPr>
          <a:xfrm>
            <a:off x="5656881" y="3740142"/>
            <a:ext cx="3288078" cy="338554"/>
          </a:xfrm>
          <a:prstGeom prst="rect">
            <a:avLst/>
          </a:prstGeom>
          <a:noFill/>
        </p:spPr>
        <p:txBody>
          <a:bodyPr wrap="square" rtlCol="0">
            <a:spAutoFit/>
          </a:bodyPr>
          <a:lstStyle/>
          <a:p>
            <a:r>
              <a:rPr lang="en-US" sz="800" dirty="0">
                <a:solidFill>
                  <a:schemeClr val="bg2">
                    <a:lumMod val="50000"/>
                    <a:lumOff val="50000"/>
                  </a:schemeClr>
                </a:solidFill>
              </a:rPr>
              <a:t>Remains of a tanker that spilled gasoline into cave in Pulaski County, KY Jan 30</a:t>
            </a:r>
            <a:r>
              <a:rPr lang="en-US" sz="800" baseline="30000" dirty="0">
                <a:solidFill>
                  <a:schemeClr val="bg2">
                    <a:lumMod val="50000"/>
                    <a:lumOff val="50000"/>
                  </a:schemeClr>
                </a:solidFill>
              </a:rPr>
              <a:t>th</a:t>
            </a:r>
            <a:r>
              <a:rPr lang="en-US" sz="800" dirty="0">
                <a:solidFill>
                  <a:schemeClr val="bg2">
                    <a:lumMod val="50000"/>
                    <a:lumOff val="50000"/>
                  </a:schemeClr>
                </a:solidFill>
              </a:rPr>
              <a:t>, 2014</a:t>
            </a:r>
          </a:p>
        </p:txBody>
      </p:sp>
      <p:pic>
        <p:nvPicPr>
          <p:cNvPr id="9" name="Picture 8">
            <a:extLst>
              <a:ext uri="{FF2B5EF4-FFF2-40B4-BE49-F238E27FC236}">
                <a16:creationId xmlns:a16="http://schemas.microsoft.com/office/drawing/2014/main" id="{587DED40-9E94-5646-898F-7822FBD7C05D}"/>
              </a:ext>
            </a:extLst>
          </p:cNvPr>
          <p:cNvPicPr>
            <a:picLocks noChangeAspect="1"/>
          </p:cNvPicPr>
          <p:nvPr/>
        </p:nvPicPr>
        <p:blipFill>
          <a:blip r:embed="rId2"/>
          <a:stretch>
            <a:fillRect/>
          </a:stretch>
        </p:blipFill>
        <p:spPr>
          <a:xfrm>
            <a:off x="5656881" y="1234081"/>
            <a:ext cx="3408078" cy="2556059"/>
          </a:xfrm>
          <a:prstGeom prst="rect">
            <a:avLst/>
          </a:prstGeom>
          <a:ln>
            <a:noFill/>
          </a:ln>
          <a:effectLst>
            <a:softEdge rad="112500"/>
          </a:effectLst>
        </p:spPr>
      </p:pic>
      <p:sp>
        <p:nvSpPr>
          <p:cNvPr id="11" name="Rectangle 10">
            <a:extLst>
              <a:ext uri="{FF2B5EF4-FFF2-40B4-BE49-F238E27FC236}">
                <a16:creationId xmlns:a16="http://schemas.microsoft.com/office/drawing/2014/main" id="{9873C6FA-3A59-1645-AC9E-E7503D86BE9F}"/>
              </a:ext>
            </a:extLst>
          </p:cNvPr>
          <p:cNvSpPr/>
          <p:nvPr/>
        </p:nvSpPr>
        <p:spPr>
          <a:xfrm>
            <a:off x="5716881" y="4229310"/>
            <a:ext cx="3288078" cy="784830"/>
          </a:xfrm>
          <a:prstGeom prst="rect">
            <a:avLst/>
          </a:prstGeom>
        </p:spPr>
        <p:txBody>
          <a:bodyPr wrap="square">
            <a:spAutoFit/>
          </a:bodyPr>
          <a:lstStyle/>
          <a:p>
            <a:r>
              <a:rPr lang="en-US" sz="900" dirty="0">
                <a:solidFill>
                  <a:schemeClr val="bg2">
                    <a:lumMod val="50000"/>
                    <a:lumOff val="50000"/>
                  </a:schemeClr>
                </a:solidFill>
              </a:rPr>
              <a:t>“Due to a considerable delay between the time of the accident and when it was finally reported, most if not all 31,000 liters (8,200 gallons) of gasoline had already leaked out of the tanker by the time emergency personnel arrived on the scene.”  </a:t>
            </a:r>
          </a:p>
          <a:p>
            <a:r>
              <a:rPr lang="en-US" sz="900" dirty="0">
                <a:solidFill>
                  <a:schemeClr val="bg2">
                    <a:lumMod val="50000"/>
                    <a:lumOff val="50000"/>
                  </a:schemeClr>
                </a:solidFill>
              </a:rPr>
              <a:t>			            - </a:t>
            </a:r>
            <a:r>
              <a:rPr lang="en-US" sz="900" i="1" dirty="0">
                <a:solidFill>
                  <a:schemeClr val="bg2">
                    <a:lumMod val="50000"/>
                    <a:lumOff val="50000"/>
                  </a:schemeClr>
                </a:solidFill>
              </a:rPr>
              <a:t>Caving News </a:t>
            </a:r>
            <a:r>
              <a:rPr lang="en-US" sz="900" dirty="0">
                <a:solidFill>
                  <a:schemeClr val="bg2">
                    <a:lumMod val="50000"/>
                    <a:lumOff val="50000"/>
                  </a:schemeClr>
                </a:solidFill>
              </a:rPr>
              <a:t>Feb 3</a:t>
            </a:r>
            <a:r>
              <a:rPr lang="en-US" sz="900" baseline="30000" dirty="0">
                <a:solidFill>
                  <a:schemeClr val="bg2">
                    <a:lumMod val="50000"/>
                    <a:lumOff val="50000"/>
                  </a:schemeClr>
                </a:solidFill>
              </a:rPr>
              <a:t>rd</a:t>
            </a:r>
            <a:r>
              <a:rPr lang="en-US" sz="900" dirty="0">
                <a:solidFill>
                  <a:schemeClr val="bg2">
                    <a:lumMod val="50000"/>
                    <a:lumOff val="50000"/>
                  </a:schemeClr>
                </a:solidFill>
              </a:rPr>
              <a:t> 2014</a:t>
            </a:r>
          </a:p>
        </p:txBody>
      </p:sp>
    </p:spTree>
    <p:extLst>
      <p:ext uri="{BB962C8B-B14F-4D97-AF65-F5344CB8AC3E}">
        <p14:creationId xmlns:p14="http://schemas.microsoft.com/office/powerpoint/2010/main" val="20291016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03C797B-24F6-E44A-8BE7-049D6F3FAF8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838200" y="0"/>
            <a:ext cx="7555043" cy="5137074"/>
          </a:xfrm>
          <a:prstGeom prst="rect">
            <a:avLst/>
          </a:prstGeom>
          <a:ln>
            <a:solidFill>
              <a:schemeClr val="tx1"/>
            </a:solidFill>
          </a:ln>
        </p:spPr>
      </p:pic>
      <p:sp>
        <p:nvSpPr>
          <p:cNvPr id="13" name="Chord 12">
            <a:extLst>
              <a:ext uri="{FF2B5EF4-FFF2-40B4-BE49-F238E27FC236}">
                <a16:creationId xmlns:a16="http://schemas.microsoft.com/office/drawing/2014/main" id="{DA1184EC-244F-624F-BE42-50D0E31B9555}"/>
              </a:ext>
            </a:extLst>
          </p:cNvPr>
          <p:cNvSpPr/>
          <p:nvPr/>
        </p:nvSpPr>
        <p:spPr>
          <a:xfrm rot="6711718">
            <a:off x="7071185" y="4440127"/>
            <a:ext cx="372837" cy="346014"/>
          </a:xfrm>
          <a:prstGeom prst="chord">
            <a:avLst/>
          </a:prstGeom>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5CF6A77-E08E-E64B-A00E-10F53496093D}"/>
              </a:ext>
            </a:extLst>
          </p:cNvPr>
          <p:cNvSpPr txBox="1"/>
          <p:nvPr/>
        </p:nvSpPr>
        <p:spPr>
          <a:xfrm>
            <a:off x="6856616" y="4619736"/>
            <a:ext cx="801973" cy="461665"/>
          </a:xfrm>
          <a:prstGeom prst="rect">
            <a:avLst/>
          </a:prstGeom>
          <a:noFill/>
        </p:spPr>
        <p:txBody>
          <a:bodyPr wrap="square" rtlCol="0">
            <a:spAutoFit/>
          </a:bodyPr>
          <a:lstStyle/>
          <a:p>
            <a:pPr algn="ctr"/>
            <a:r>
              <a:rPr lang="en-US" sz="1200" dirty="0"/>
              <a:t>Pit Stop Cave</a:t>
            </a:r>
          </a:p>
        </p:txBody>
      </p:sp>
      <p:sp>
        <p:nvSpPr>
          <p:cNvPr id="18" name="Can 17">
            <a:extLst>
              <a:ext uri="{FF2B5EF4-FFF2-40B4-BE49-F238E27FC236}">
                <a16:creationId xmlns:a16="http://schemas.microsoft.com/office/drawing/2014/main" id="{0E8AF1A2-26C7-FD49-BF00-A2AECAF5B570}"/>
              </a:ext>
            </a:extLst>
          </p:cNvPr>
          <p:cNvSpPr/>
          <p:nvPr/>
        </p:nvSpPr>
        <p:spPr>
          <a:xfrm>
            <a:off x="8694295" y="4375699"/>
            <a:ext cx="239843" cy="353698"/>
          </a:xfrm>
          <a:prstGeom prst="can">
            <a:avLst/>
          </a:prstGeom>
          <a:solidFill>
            <a:schemeClr val="bg2">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9F665AB-67EA-2947-9435-953989FC9633}"/>
              </a:ext>
            </a:extLst>
          </p:cNvPr>
          <p:cNvSpPr txBox="1"/>
          <p:nvPr/>
        </p:nvSpPr>
        <p:spPr>
          <a:xfrm>
            <a:off x="8448830" y="4681835"/>
            <a:ext cx="730771" cy="461665"/>
          </a:xfrm>
          <a:prstGeom prst="rect">
            <a:avLst/>
          </a:prstGeom>
          <a:noFill/>
        </p:spPr>
        <p:txBody>
          <a:bodyPr wrap="square" rtlCol="0">
            <a:spAutoFit/>
          </a:bodyPr>
          <a:lstStyle/>
          <a:p>
            <a:pPr algn="ctr"/>
            <a:r>
              <a:rPr lang="en-US" sz="1200" dirty="0"/>
              <a:t>Bulk Plant</a:t>
            </a:r>
          </a:p>
        </p:txBody>
      </p:sp>
      <p:cxnSp>
        <p:nvCxnSpPr>
          <p:cNvPr id="20" name="Straight Arrow Connector 19">
            <a:extLst>
              <a:ext uri="{FF2B5EF4-FFF2-40B4-BE49-F238E27FC236}">
                <a16:creationId xmlns:a16="http://schemas.microsoft.com/office/drawing/2014/main" id="{79EF0EBA-E980-3D44-BD26-6230B233B40C}"/>
              </a:ext>
            </a:extLst>
          </p:cNvPr>
          <p:cNvCxnSpPr>
            <a:cxnSpLocks/>
            <a:stCxn id="18" idx="2"/>
          </p:cNvCxnSpPr>
          <p:nvPr/>
        </p:nvCxnSpPr>
        <p:spPr>
          <a:xfrm flipH="1">
            <a:off x="7420131" y="4552548"/>
            <a:ext cx="1274164" cy="67188"/>
          </a:xfrm>
          <a:prstGeom prst="straightConnector1">
            <a:avLst/>
          </a:prstGeom>
          <a:ln w="28575">
            <a:solidFill>
              <a:srgbClr val="DF2F1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FB4A745-6212-9343-B2D6-B282AFE75C73}"/>
              </a:ext>
            </a:extLst>
          </p:cNvPr>
          <p:cNvCxnSpPr>
            <a:cxnSpLocks/>
          </p:cNvCxnSpPr>
          <p:nvPr/>
        </p:nvCxnSpPr>
        <p:spPr>
          <a:xfrm flipH="1" flipV="1">
            <a:off x="2158584" y="4158071"/>
            <a:ext cx="4952062" cy="379214"/>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CD85B6B-091E-814F-A356-3E3EC7BF7E93}"/>
              </a:ext>
            </a:extLst>
          </p:cNvPr>
          <p:cNvCxnSpPr>
            <a:cxnSpLocks/>
          </p:cNvCxnSpPr>
          <p:nvPr/>
        </p:nvCxnSpPr>
        <p:spPr>
          <a:xfrm flipH="1" flipV="1">
            <a:off x="2158584" y="4174762"/>
            <a:ext cx="4924268" cy="444974"/>
          </a:xfrm>
          <a:prstGeom prst="straightConnector1">
            <a:avLst/>
          </a:prstGeom>
          <a:ln w="28575">
            <a:solidFill>
              <a:srgbClr val="DF2F1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90613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descr="IMG_1130.JPG">
            <a:extLst>
              <a:ext uri="{FF2B5EF4-FFF2-40B4-BE49-F238E27FC236}">
                <a16:creationId xmlns:a16="http://schemas.microsoft.com/office/drawing/2014/main" id="{941DF31C-0BB2-7746-920E-CA137714E75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5493543" y="1493044"/>
            <a:ext cx="4171950" cy="3128963"/>
          </a:xfrm>
          <a:prstGeom prst="rect">
            <a:avLst/>
          </a:prstGeom>
          <a:ln>
            <a:noFill/>
          </a:ln>
          <a:effectLst>
            <a:softEdge rad="112500"/>
          </a:effectLst>
        </p:spPr>
      </p:pic>
      <p:sp>
        <p:nvSpPr>
          <p:cNvPr id="8" name="Title 4">
            <a:extLst>
              <a:ext uri="{FF2B5EF4-FFF2-40B4-BE49-F238E27FC236}">
                <a16:creationId xmlns:a16="http://schemas.microsoft.com/office/drawing/2014/main" id="{0DC96CCD-EE29-0249-B9BB-B571A3476678}"/>
              </a:ext>
            </a:extLst>
          </p:cNvPr>
          <p:cNvSpPr>
            <a:spLocks noGrp="1"/>
          </p:cNvSpPr>
          <p:nvPr>
            <p:ph type="title"/>
          </p:nvPr>
        </p:nvSpPr>
        <p:spPr>
          <a:xfrm>
            <a:off x="419100" y="-41214"/>
            <a:ext cx="8305800" cy="990600"/>
          </a:xfrm>
        </p:spPr>
        <p:txBody>
          <a:bodyPr/>
          <a:lstStyle/>
          <a:p>
            <a:r>
              <a:rPr lang="en-US" sz="3800" dirty="0">
                <a:solidFill>
                  <a:srgbClr val="C00000"/>
                </a:solidFill>
                <a:latin typeface="Arial"/>
                <a:cs typeface="Arial"/>
              </a:rPr>
              <a:t>Source Remediation at Bulk Plant</a:t>
            </a:r>
          </a:p>
        </p:txBody>
      </p:sp>
      <p:pic>
        <p:nvPicPr>
          <p:cNvPr id="5" name="Picture 4">
            <a:extLst>
              <a:ext uri="{FF2B5EF4-FFF2-40B4-BE49-F238E27FC236}">
                <a16:creationId xmlns:a16="http://schemas.microsoft.com/office/drawing/2014/main" id="{659B7E8A-FF11-B54C-8D05-F84F7C880B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21492" y="1493044"/>
            <a:ext cx="4171950" cy="3128963"/>
          </a:xfrm>
          <a:prstGeom prst="rect">
            <a:avLst/>
          </a:prstGeom>
          <a:ln>
            <a:noFill/>
          </a:ln>
          <a:effectLst>
            <a:softEdge rad="112500"/>
          </a:effectLst>
        </p:spPr>
      </p:pic>
      <p:pic>
        <p:nvPicPr>
          <p:cNvPr id="9" name="Picture 8">
            <a:extLst>
              <a:ext uri="{FF2B5EF4-FFF2-40B4-BE49-F238E27FC236}">
                <a16:creationId xmlns:a16="http://schemas.microsoft.com/office/drawing/2014/main" id="{BDEA2819-02B3-5046-B70C-7EAA35D88B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2488027" y="1493044"/>
            <a:ext cx="4171952" cy="3128964"/>
          </a:xfrm>
          <a:prstGeom prst="rect">
            <a:avLst/>
          </a:prstGeom>
          <a:ln>
            <a:noFill/>
          </a:ln>
          <a:effectLst>
            <a:softEdge rad="112500"/>
          </a:effectLst>
        </p:spPr>
      </p:pic>
      <p:sp>
        <p:nvSpPr>
          <p:cNvPr id="10" name="Title 4">
            <a:extLst>
              <a:ext uri="{FF2B5EF4-FFF2-40B4-BE49-F238E27FC236}">
                <a16:creationId xmlns:a16="http://schemas.microsoft.com/office/drawing/2014/main" id="{B90E5CC4-C926-8545-B1C1-DDB5C4ECFB4B}"/>
              </a:ext>
            </a:extLst>
          </p:cNvPr>
          <p:cNvSpPr txBox="1">
            <a:spLocks/>
          </p:cNvSpPr>
          <p:nvPr/>
        </p:nvSpPr>
        <p:spPr>
          <a:xfrm>
            <a:off x="5728088" y="4760362"/>
            <a:ext cx="1744510" cy="217770"/>
          </a:xfrm>
          <a:prstGeom prst="rect">
            <a:avLst/>
          </a:prstGeom>
        </p:spPr>
        <p:txBody>
          <a:bodyPr/>
          <a:lstStyle>
            <a:lvl1pPr algn="l" rtl="0" eaLnBrk="1" fontAlgn="base" hangingPunct="1">
              <a:spcBef>
                <a:spcPct val="0"/>
              </a:spcBef>
              <a:spcAft>
                <a:spcPct val="0"/>
              </a:spcAft>
              <a:defRPr sz="4400" kern="1200">
                <a:solidFill>
                  <a:schemeClr val="tx2"/>
                </a:solidFill>
                <a:latin typeface="+mj-lt"/>
                <a:ea typeface="ＭＳ Ｐゴシック" charset="-128"/>
                <a:cs typeface="ＭＳ Ｐゴシック" charset="-128"/>
              </a:defRPr>
            </a:lvl1pPr>
            <a:lvl2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2pPr>
            <a:lvl3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3pPr>
            <a:lvl4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4pPr>
            <a:lvl5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5pPr>
            <a:lvl6pPr marL="4572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6pPr>
            <a:lvl7pPr marL="9144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7pPr>
            <a:lvl8pPr marL="13716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8pPr>
            <a:lvl9pPr marL="18288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9pPr>
          </a:lstStyle>
          <a:p>
            <a:pPr algn="ctr"/>
            <a:r>
              <a:rPr lang="en-US" sz="1200" dirty="0">
                <a:solidFill>
                  <a:schemeClr val="bg1"/>
                </a:solidFill>
                <a:latin typeface="Arial"/>
                <a:cs typeface="Arial"/>
              </a:rPr>
              <a:t>Bulk Plant</a:t>
            </a:r>
          </a:p>
        </p:txBody>
      </p:sp>
      <p:sp>
        <p:nvSpPr>
          <p:cNvPr id="11" name="Title 4">
            <a:extLst>
              <a:ext uri="{FF2B5EF4-FFF2-40B4-BE49-F238E27FC236}">
                <a16:creationId xmlns:a16="http://schemas.microsoft.com/office/drawing/2014/main" id="{E092284B-9E2F-5245-9C5E-794D43456C0A}"/>
              </a:ext>
            </a:extLst>
          </p:cNvPr>
          <p:cNvSpPr txBox="1">
            <a:spLocks/>
          </p:cNvSpPr>
          <p:nvPr/>
        </p:nvSpPr>
        <p:spPr>
          <a:xfrm>
            <a:off x="2827490" y="4760362"/>
            <a:ext cx="1744510" cy="217770"/>
          </a:xfrm>
          <a:prstGeom prst="rect">
            <a:avLst/>
          </a:prstGeom>
        </p:spPr>
        <p:txBody>
          <a:bodyPr/>
          <a:lstStyle>
            <a:lvl1pPr algn="l" rtl="0" eaLnBrk="1" fontAlgn="base" hangingPunct="1">
              <a:spcBef>
                <a:spcPct val="0"/>
              </a:spcBef>
              <a:spcAft>
                <a:spcPct val="0"/>
              </a:spcAft>
              <a:defRPr sz="4400" kern="1200">
                <a:solidFill>
                  <a:schemeClr val="tx2"/>
                </a:solidFill>
                <a:latin typeface="+mj-lt"/>
                <a:ea typeface="ＭＳ Ｐゴシック" charset="-128"/>
                <a:cs typeface="ＭＳ Ｐゴシック" charset="-128"/>
              </a:defRPr>
            </a:lvl1pPr>
            <a:lvl2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2pPr>
            <a:lvl3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3pPr>
            <a:lvl4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4pPr>
            <a:lvl5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5pPr>
            <a:lvl6pPr marL="4572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6pPr>
            <a:lvl7pPr marL="9144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7pPr>
            <a:lvl8pPr marL="13716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8pPr>
            <a:lvl9pPr marL="18288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9pPr>
          </a:lstStyle>
          <a:p>
            <a:pPr algn="ctr"/>
            <a:r>
              <a:rPr lang="en-US" sz="1200" dirty="0">
                <a:solidFill>
                  <a:schemeClr val="bg1"/>
                </a:solidFill>
                <a:latin typeface="Arial"/>
                <a:cs typeface="Arial"/>
              </a:rPr>
              <a:t>Pit Stop Cave</a:t>
            </a:r>
          </a:p>
        </p:txBody>
      </p:sp>
      <p:sp>
        <p:nvSpPr>
          <p:cNvPr id="12" name="Title 4">
            <a:extLst>
              <a:ext uri="{FF2B5EF4-FFF2-40B4-BE49-F238E27FC236}">
                <a16:creationId xmlns:a16="http://schemas.microsoft.com/office/drawing/2014/main" id="{AF7A4E50-D513-D84A-A24F-5F484BC3BE0C}"/>
              </a:ext>
            </a:extLst>
          </p:cNvPr>
          <p:cNvSpPr txBox="1">
            <a:spLocks/>
          </p:cNvSpPr>
          <p:nvPr/>
        </p:nvSpPr>
        <p:spPr>
          <a:xfrm>
            <a:off x="-185288" y="4742816"/>
            <a:ext cx="1744510" cy="217770"/>
          </a:xfrm>
          <a:prstGeom prst="rect">
            <a:avLst/>
          </a:prstGeom>
        </p:spPr>
        <p:txBody>
          <a:bodyPr/>
          <a:lstStyle>
            <a:lvl1pPr algn="l" rtl="0" eaLnBrk="1" fontAlgn="base" hangingPunct="1">
              <a:spcBef>
                <a:spcPct val="0"/>
              </a:spcBef>
              <a:spcAft>
                <a:spcPct val="0"/>
              </a:spcAft>
              <a:defRPr sz="4400" kern="1200">
                <a:solidFill>
                  <a:schemeClr val="tx2"/>
                </a:solidFill>
                <a:latin typeface="+mj-lt"/>
                <a:ea typeface="ＭＳ Ｐゴシック" charset="-128"/>
                <a:cs typeface="ＭＳ Ｐゴシック" charset="-128"/>
              </a:defRPr>
            </a:lvl1pPr>
            <a:lvl2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2pPr>
            <a:lvl3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3pPr>
            <a:lvl4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4pPr>
            <a:lvl5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5pPr>
            <a:lvl6pPr marL="4572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6pPr>
            <a:lvl7pPr marL="9144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7pPr>
            <a:lvl8pPr marL="13716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8pPr>
            <a:lvl9pPr marL="18288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9pPr>
          </a:lstStyle>
          <a:p>
            <a:pPr algn="ctr"/>
            <a:r>
              <a:rPr lang="en-US" sz="1200" dirty="0">
                <a:solidFill>
                  <a:schemeClr val="bg1"/>
                </a:solidFill>
                <a:latin typeface="Arial"/>
                <a:cs typeface="Arial"/>
              </a:rPr>
              <a:t>Pit Stop Cave</a:t>
            </a:r>
          </a:p>
        </p:txBody>
      </p:sp>
    </p:spTree>
    <p:extLst>
      <p:ext uri="{BB962C8B-B14F-4D97-AF65-F5344CB8AC3E}">
        <p14:creationId xmlns:p14="http://schemas.microsoft.com/office/powerpoint/2010/main" val="2312869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0DC96CCD-EE29-0249-B9BB-B571A3476678}"/>
              </a:ext>
            </a:extLst>
          </p:cNvPr>
          <p:cNvSpPr>
            <a:spLocks noGrp="1"/>
          </p:cNvSpPr>
          <p:nvPr>
            <p:ph type="title"/>
          </p:nvPr>
        </p:nvSpPr>
        <p:spPr>
          <a:xfrm>
            <a:off x="419100" y="-41214"/>
            <a:ext cx="8305800" cy="990600"/>
          </a:xfrm>
        </p:spPr>
        <p:txBody>
          <a:bodyPr/>
          <a:lstStyle/>
          <a:p>
            <a:r>
              <a:rPr lang="en-US" sz="3800" dirty="0">
                <a:solidFill>
                  <a:srgbClr val="C00000"/>
                </a:solidFill>
                <a:latin typeface="Arial"/>
                <a:cs typeface="Arial"/>
              </a:rPr>
              <a:t>Source Remediation at Bulk Plant</a:t>
            </a:r>
          </a:p>
        </p:txBody>
      </p:sp>
      <p:pic>
        <p:nvPicPr>
          <p:cNvPr id="4" name="Picture 3">
            <a:extLst>
              <a:ext uri="{FF2B5EF4-FFF2-40B4-BE49-F238E27FC236}">
                <a16:creationId xmlns:a16="http://schemas.microsoft.com/office/drawing/2014/main" id="{58E01470-EB90-9D40-8051-4DD4A1720C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483589" y="1613519"/>
            <a:ext cx="4048589" cy="3036442"/>
          </a:xfrm>
          <a:prstGeom prst="rect">
            <a:avLst/>
          </a:prstGeom>
          <a:ln>
            <a:noFill/>
          </a:ln>
          <a:effectLst>
            <a:softEdge rad="112500"/>
          </a:effectLst>
        </p:spPr>
      </p:pic>
      <p:pic>
        <p:nvPicPr>
          <p:cNvPr id="11" name="Picture 10">
            <a:extLst>
              <a:ext uri="{FF2B5EF4-FFF2-40B4-BE49-F238E27FC236}">
                <a16:creationId xmlns:a16="http://schemas.microsoft.com/office/drawing/2014/main" id="{82175B15-AD12-C647-A233-032AB90DAD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2544038" y="1608480"/>
            <a:ext cx="4048589" cy="3036442"/>
          </a:xfrm>
          <a:prstGeom prst="rect">
            <a:avLst/>
          </a:prstGeom>
          <a:ln>
            <a:noFill/>
          </a:ln>
          <a:effectLst>
            <a:softEdge rad="112500"/>
          </a:effectLst>
        </p:spPr>
      </p:pic>
      <p:pic>
        <p:nvPicPr>
          <p:cNvPr id="13" name="Picture 12">
            <a:extLst>
              <a:ext uri="{FF2B5EF4-FFF2-40B4-BE49-F238E27FC236}">
                <a16:creationId xmlns:a16="http://schemas.microsoft.com/office/drawing/2014/main" id="{23123633-7F0C-EA44-AB49-A6233CE4E4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5549564" y="1604118"/>
            <a:ext cx="4073661" cy="3055246"/>
          </a:xfrm>
          <a:prstGeom prst="rect">
            <a:avLst/>
          </a:prstGeom>
          <a:ln>
            <a:noFill/>
          </a:ln>
          <a:effectLst>
            <a:softEdge rad="112500"/>
          </a:effectLst>
        </p:spPr>
      </p:pic>
    </p:spTree>
    <p:extLst>
      <p:ext uri="{BB962C8B-B14F-4D97-AF65-F5344CB8AC3E}">
        <p14:creationId xmlns:p14="http://schemas.microsoft.com/office/powerpoint/2010/main" val="37364996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0DC96CCD-EE29-0249-B9BB-B571A3476678}"/>
              </a:ext>
            </a:extLst>
          </p:cNvPr>
          <p:cNvSpPr>
            <a:spLocks noGrp="1"/>
          </p:cNvSpPr>
          <p:nvPr>
            <p:ph type="title"/>
          </p:nvPr>
        </p:nvSpPr>
        <p:spPr>
          <a:xfrm>
            <a:off x="419100" y="-41214"/>
            <a:ext cx="8305800" cy="990600"/>
          </a:xfrm>
        </p:spPr>
        <p:txBody>
          <a:bodyPr/>
          <a:lstStyle/>
          <a:p>
            <a:r>
              <a:rPr lang="en-US" sz="3800" dirty="0">
                <a:solidFill>
                  <a:srgbClr val="C00000"/>
                </a:solidFill>
                <a:latin typeface="Arial"/>
                <a:cs typeface="Arial"/>
              </a:rPr>
              <a:t>Source Remediation- Bulk Plant</a:t>
            </a:r>
          </a:p>
        </p:txBody>
      </p:sp>
      <p:pic>
        <p:nvPicPr>
          <p:cNvPr id="6" name="Picture 5">
            <a:extLst>
              <a:ext uri="{FF2B5EF4-FFF2-40B4-BE49-F238E27FC236}">
                <a16:creationId xmlns:a16="http://schemas.microsoft.com/office/drawing/2014/main" id="{7F75DFC4-761C-314D-836D-9D10DEC27F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540895" y="1344421"/>
            <a:ext cx="4327160" cy="3245370"/>
          </a:xfrm>
          <a:prstGeom prst="rect">
            <a:avLst/>
          </a:prstGeom>
          <a:ln>
            <a:noFill/>
          </a:ln>
          <a:effectLst>
            <a:softEdge rad="112500"/>
          </a:effectLst>
        </p:spPr>
      </p:pic>
      <p:pic>
        <p:nvPicPr>
          <p:cNvPr id="10" name="Picture 9">
            <a:extLst>
              <a:ext uri="{FF2B5EF4-FFF2-40B4-BE49-F238E27FC236}">
                <a16:creationId xmlns:a16="http://schemas.microsoft.com/office/drawing/2014/main" id="{29E69B4D-EFD5-F24C-9F3F-80FE06988C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15339" y="749509"/>
            <a:ext cx="5858656" cy="4393992"/>
          </a:xfrm>
          <a:prstGeom prst="rect">
            <a:avLst/>
          </a:prstGeom>
          <a:ln>
            <a:noFill/>
          </a:ln>
          <a:effectLst>
            <a:softEdge rad="112500"/>
          </a:effectLst>
        </p:spPr>
      </p:pic>
    </p:spTree>
    <p:extLst>
      <p:ext uri="{BB962C8B-B14F-4D97-AF65-F5344CB8AC3E}">
        <p14:creationId xmlns:p14="http://schemas.microsoft.com/office/powerpoint/2010/main" val="9489055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0903" y="133974"/>
            <a:ext cx="8153400" cy="742950"/>
          </a:xfrm>
        </p:spPr>
        <p:txBody>
          <a:bodyPr/>
          <a:lstStyle/>
          <a:p>
            <a:r>
              <a:rPr lang="en-US" dirty="0"/>
              <a:t>Persistent Threat…</a:t>
            </a:r>
          </a:p>
        </p:txBody>
      </p:sp>
      <p:sp>
        <p:nvSpPr>
          <p:cNvPr id="8" name="Content Placeholder 2">
            <a:extLst>
              <a:ext uri="{FF2B5EF4-FFF2-40B4-BE49-F238E27FC236}">
                <a16:creationId xmlns:a16="http://schemas.microsoft.com/office/drawing/2014/main" id="{F8DF9450-CD00-1441-82E8-E22F57A50709}"/>
              </a:ext>
            </a:extLst>
          </p:cNvPr>
          <p:cNvSpPr>
            <a:spLocks noGrp="1"/>
          </p:cNvSpPr>
          <p:nvPr>
            <p:ph idx="1"/>
          </p:nvPr>
        </p:nvSpPr>
        <p:spPr>
          <a:xfrm>
            <a:off x="90903" y="1287322"/>
            <a:ext cx="2762956" cy="2736850"/>
          </a:xfrm>
        </p:spPr>
        <p:txBody>
          <a:bodyPr/>
          <a:lstStyle/>
          <a:p>
            <a:pPr marL="318770" indent="-318770"/>
            <a:r>
              <a:rPr lang="en-US" sz="1800" dirty="0">
                <a:ea typeface="ＭＳ Ｐゴシック"/>
              </a:rPr>
              <a:t>December 2019 in Bowling Green – damaged AST at gas station</a:t>
            </a:r>
          </a:p>
          <a:p>
            <a:pPr marL="318770" indent="-318770"/>
            <a:r>
              <a:rPr lang="en-US" sz="1800" dirty="0">
                <a:ea typeface="ＭＳ Ｐゴシック"/>
              </a:rPr>
              <a:t>640 gallon spill flowed into injection well directly connected to karst aquifer</a:t>
            </a:r>
          </a:p>
          <a:p>
            <a:pPr marL="318770" indent="-318770"/>
            <a:r>
              <a:rPr lang="en-US" sz="1800" dirty="0">
                <a:ea typeface="ＭＳ Ｐゴシック"/>
              </a:rPr>
              <a:t>Initiated further investigation into Pit Stop Cave's watershed</a:t>
            </a:r>
          </a:p>
        </p:txBody>
      </p:sp>
      <p:pic>
        <p:nvPicPr>
          <p:cNvPr id="10" name="Picture 9">
            <a:extLst>
              <a:ext uri="{FF2B5EF4-FFF2-40B4-BE49-F238E27FC236}">
                <a16:creationId xmlns:a16="http://schemas.microsoft.com/office/drawing/2014/main" id="{C1C2EEE5-326F-FD4B-93C2-547DF9FAAB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49677" y="809705"/>
            <a:ext cx="5486400" cy="4333795"/>
          </a:xfrm>
          <a:prstGeom prst="rect">
            <a:avLst/>
          </a:prstGeom>
        </p:spPr>
      </p:pic>
      <p:sp>
        <p:nvSpPr>
          <p:cNvPr id="11" name="Rectangle 10">
            <a:extLst>
              <a:ext uri="{FF2B5EF4-FFF2-40B4-BE49-F238E27FC236}">
                <a16:creationId xmlns:a16="http://schemas.microsoft.com/office/drawing/2014/main" id="{DEFC4039-E54A-6546-8AC4-AAA8753D7A0B}"/>
              </a:ext>
            </a:extLst>
          </p:cNvPr>
          <p:cNvSpPr/>
          <p:nvPr/>
        </p:nvSpPr>
        <p:spPr>
          <a:xfrm>
            <a:off x="7864532" y="1705222"/>
            <a:ext cx="759542" cy="3424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7EDEBB8-1262-F14D-95B8-5F232D55712B}"/>
              </a:ext>
            </a:extLst>
          </p:cNvPr>
          <p:cNvSpPr/>
          <p:nvPr/>
        </p:nvSpPr>
        <p:spPr>
          <a:xfrm>
            <a:off x="8436077" y="766549"/>
            <a:ext cx="759542" cy="3424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47025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2C67C0D8-9940-B048-A10F-A0CA8F31FA9A}"/>
              </a:ext>
            </a:extLst>
          </p:cNvPr>
          <p:cNvSpPr>
            <a:spLocks noGrp="1"/>
          </p:cNvSpPr>
          <p:nvPr>
            <p:ph type="title"/>
          </p:nvPr>
        </p:nvSpPr>
        <p:spPr>
          <a:xfrm>
            <a:off x="0" y="-41214"/>
            <a:ext cx="8724900" cy="990600"/>
          </a:xfrm>
        </p:spPr>
        <p:txBody>
          <a:bodyPr/>
          <a:lstStyle/>
          <a:p>
            <a:r>
              <a:rPr lang="en-US" sz="3800" dirty="0">
                <a:solidFill>
                  <a:srgbClr val="C00000"/>
                </a:solidFill>
                <a:latin typeface="Arial"/>
                <a:cs typeface="Arial"/>
              </a:rPr>
              <a:t>2021 Dye Tracing</a:t>
            </a:r>
          </a:p>
        </p:txBody>
      </p:sp>
      <p:pic>
        <p:nvPicPr>
          <p:cNvPr id="10" name="Picture 9">
            <a:extLst>
              <a:ext uri="{FF2B5EF4-FFF2-40B4-BE49-F238E27FC236}">
                <a16:creationId xmlns:a16="http://schemas.microsoft.com/office/drawing/2014/main" id="{1F6B7870-033D-C344-BAFD-F6A61798F09A}"/>
              </a:ext>
            </a:extLst>
          </p:cNvPr>
          <p:cNvPicPr/>
          <p:nvPr/>
        </p:nvPicPr>
        <p:blipFill>
          <a:blip r:embed="rId2" cstate="screen">
            <a:extLst>
              <a:ext uri="{28A0092B-C50C-407E-A947-70E740481C1C}">
                <a14:useLocalDpi xmlns:a14="http://schemas.microsoft.com/office/drawing/2010/main"/>
              </a:ext>
            </a:extLst>
          </a:blip>
          <a:stretch>
            <a:fillRect/>
          </a:stretch>
        </p:blipFill>
        <p:spPr>
          <a:xfrm>
            <a:off x="3919929" y="0"/>
            <a:ext cx="5224072" cy="5143500"/>
          </a:xfrm>
          <a:prstGeom prst="rect">
            <a:avLst/>
          </a:prstGeom>
        </p:spPr>
      </p:pic>
      <p:sp>
        <p:nvSpPr>
          <p:cNvPr id="11" name="Content Placeholder 2">
            <a:extLst>
              <a:ext uri="{FF2B5EF4-FFF2-40B4-BE49-F238E27FC236}">
                <a16:creationId xmlns:a16="http://schemas.microsoft.com/office/drawing/2014/main" id="{0104CF3F-9EE0-8C46-A41D-208C7DCC7D6D}"/>
              </a:ext>
            </a:extLst>
          </p:cNvPr>
          <p:cNvSpPr>
            <a:spLocks noGrp="1"/>
          </p:cNvSpPr>
          <p:nvPr>
            <p:ph idx="1"/>
          </p:nvPr>
        </p:nvSpPr>
        <p:spPr>
          <a:xfrm>
            <a:off x="135235" y="1259344"/>
            <a:ext cx="3784694" cy="1099088"/>
          </a:xfrm>
        </p:spPr>
        <p:txBody>
          <a:bodyPr/>
          <a:lstStyle/>
          <a:p>
            <a:pPr marL="318770" indent="-318770"/>
            <a:r>
              <a:rPr lang="en-US" sz="2000" dirty="0">
                <a:ea typeface="ＭＳ Ｐゴシック"/>
              </a:rPr>
              <a:t>Pit Stop Delineation Tracing</a:t>
            </a:r>
          </a:p>
          <a:p>
            <a:pPr marL="639445" lvl="1">
              <a:buFont typeface="Wingdings" charset="2"/>
              <a:buChar char="q"/>
            </a:pPr>
            <a:r>
              <a:rPr lang="en-US" sz="1700" dirty="0">
                <a:ea typeface="ＭＳ Ｐゴシック"/>
              </a:rPr>
              <a:t>1 lb. </a:t>
            </a:r>
            <a:r>
              <a:rPr lang="en-US" sz="1700" dirty="0" err="1">
                <a:ea typeface="ＭＳ Ｐゴシック"/>
              </a:rPr>
              <a:t>Eosine</a:t>
            </a:r>
            <a:r>
              <a:rPr lang="en-US" sz="1700" dirty="0">
                <a:ea typeface="ＭＳ Ｐゴシック"/>
              </a:rPr>
              <a:t> (Research Well #2)</a:t>
            </a:r>
          </a:p>
          <a:p>
            <a:pPr marL="639445" lvl="1">
              <a:buFont typeface="Wingdings" charset="2"/>
              <a:buChar char="q"/>
            </a:pPr>
            <a:r>
              <a:rPr lang="en-US" sz="1700" dirty="0">
                <a:ea typeface="ＭＳ Ｐゴシック"/>
              </a:rPr>
              <a:t>3 lbs. Tinopal CBS-X (Pit Stop Cave)</a:t>
            </a:r>
          </a:p>
          <a:p>
            <a:pPr marL="639445" lvl="1">
              <a:buFont typeface="Wingdings" charset="2"/>
              <a:buChar char="q"/>
            </a:pPr>
            <a:r>
              <a:rPr lang="en-US" sz="1700" dirty="0">
                <a:ea typeface="ＭＳ Ｐゴシック"/>
              </a:rPr>
              <a:t>2.5 lbs. Rhodamine WT (Lost River Elem. School)</a:t>
            </a:r>
          </a:p>
          <a:p>
            <a:pPr marL="318770" indent="-318770"/>
            <a:r>
              <a:rPr lang="en-US" sz="2000" dirty="0">
                <a:ea typeface="ＭＳ Ｐゴシック"/>
              </a:rPr>
              <a:t>Receptors swapped at 24 hours and then twice at all sites over a 6-week period when possible.</a:t>
            </a:r>
          </a:p>
          <a:p>
            <a:pPr marL="318770" indent="-318770"/>
            <a:endParaRPr lang="en-US" sz="2000" dirty="0"/>
          </a:p>
        </p:txBody>
      </p:sp>
      <p:pic>
        <p:nvPicPr>
          <p:cNvPr id="2" name="Picture 1">
            <a:extLst>
              <a:ext uri="{FF2B5EF4-FFF2-40B4-BE49-F238E27FC236}">
                <a16:creationId xmlns:a16="http://schemas.microsoft.com/office/drawing/2014/main" id="{ED2E20E8-14EF-4940-AB84-FE275BE227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04531" y="288420"/>
            <a:ext cx="4646575" cy="3634099"/>
          </a:xfrm>
          <a:prstGeom prst="rect">
            <a:avLst/>
          </a:prstGeom>
        </p:spPr>
      </p:pic>
      <p:sp>
        <p:nvSpPr>
          <p:cNvPr id="4" name="Star: 5 Points 3">
            <a:extLst>
              <a:ext uri="{FF2B5EF4-FFF2-40B4-BE49-F238E27FC236}">
                <a16:creationId xmlns:a16="http://schemas.microsoft.com/office/drawing/2014/main" id="{858E7C39-4545-4F98-8E76-B9A1DC6F57A6}"/>
              </a:ext>
            </a:extLst>
          </p:cNvPr>
          <p:cNvSpPr/>
          <p:nvPr/>
        </p:nvSpPr>
        <p:spPr>
          <a:xfrm>
            <a:off x="4981766" y="2404674"/>
            <a:ext cx="73152" cy="7315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tar: 5 Points 4">
            <a:extLst>
              <a:ext uri="{FF2B5EF4-FFF2-40B4-BE49-F238E27FC236}">
                <a16:creationId xmlns:a16="http://schemas.microsoft.com/office/drawing/2014/main" id="{2A9AA944-412D-4BC3-8DDC-98FF1127D383}"/>
              </a:ext>
            </a:extLst>
          </p:cNvPr>
          <p:cNvSpPr/>
          <p:nvPr/>
        </p:nvSpPr>
        <p:spPr>
          <a:xfrm>
            <a:off x="5693569" y="2477384"/>
            <a:ext cx="73152" cy="7315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tar: 5 Points 5">
            <a:extLst>
              <a:ext uri="{FF2B5EF4-FFF2-40B4-BE49-F238E27FC236}">
                <a16:creationId xmlns:a16="http://schemas.microsoft.com/office/drawing/2014/main" id="{81CB1410-8805-4252-991C-54B55486B9AA}"/>
              </a:ext>
            </a:extLst>
          </p:cNvPr>
          <p:cNvSpPr/>
          <p:nvPr/>
        </p:nvSpPr>
        <p:spPr>
          <a:xfrm>
            <a:off x="5384959" y="490662"/>
            <a:ext cx="73152" cy="7315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00B1AFEE-F6BC-42EF-B11E-91C8145BDD4D}"/>
              </a:ext>
            </a:extLst>
          </p:cNvPr>
          <p:cNvSpPr/>
          <p:nvPr/>
        </p:nvSpPr>
        <p:spPr>
          <a:xfrm>
            <a:off x="5693569" y="2648620"/>
            <a:ext cx="73152" cy="7315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5 Points 8">
            <a:extLst>
              <a:ext uri="{FF2B5EF4-FFF2-40B4-BE49-F238E27FC236}">
                <a16:creationId xmlns:a16="http://schemas.microsoft.com/office/drawing/2014/main" id="{BB2D3E2B-2F0B-4E16-AF19-7176139ED0C4}"/>
              </a:ext>
            </a:extLst>
          </p:cNvPr>
          <p:cNvSpPr/>
          <p:nvPr/>
        </p:nvSpPr>
        <p:spPr>
          <a:xfrm>
            <a:off x="5730145" y="2802380"/>
            <a:ext cx="73152" cy="7315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5 Points 11">
            <a:extLst>
              <a:ext uri="{FF2B5EF4-FFF2-40B4-BE49-F238E27FC236}">
                <a16:creationId xmlns:a16="http://schemas.microsoft.com/office/drawing/2014/main" id="{A0B55CB9-7CDF-4E6F-B78F-D1E9C37BFB83}"/>
              </a:ext>
            </a:extLst>
          </p:cNvPr>
          <p:cNvSpPr/>
          <p:nvPr/>
        </p:nvSpPr>
        <p:spPr>
          <a:xfrm>
            <a:off x="5620417" y="3189461"/>
            <a:ext cx="73152" cy="7315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5 Points 12">
            <a:extLst>
              <a:ext uri="{FF2B5EF4-FFF2-40B4-BE49-F238E27FC236}">
                <a16:creationId xmlns:a16="http://schemas.microsoft.com/office/drawing/2014/main" id="{85398C97-CD5E-4E72-B2D8-371919EB68E8}"/>
              </a:ext>
            </a:extLst>
          </p:cNvPr>
          <p:cNvSpPr/>
          <p:nvPr/>
        </p:nvSpPr>
        <p:spPr>
          <a:xfrm>
            <a:off x="5785246" y="3475745"/>
            <a:ext cx="73152" cy="7315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ar: 5 Points 14">
            <a:extLst>
              <a:ext uri="{FF2B5EF4-FFF2-40B4-BE49-F238E27FC236}">
                <a16:creationId xmlns:a16="http://schemas.microsoft.com/office/drawing/2014/main" id="{982BE694-110A-4995-95A2-89607619FE5C}"/>
              </a:ext>
            </a:extLst>
          </p:cNvPr>
          <p:cNvSpPr/>
          <p:nvPr/>
        </p:nvSpPr>
        <p:spPr>
          <a:xfrm>
            <a:off x="5398770" y="3749040"/>
            <a:ext cx="73152" cy="73152"/>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tar: 5 Points 15">
            <a:extLst>
              <a:ext uri="{FF2B5EF4-FFF2-40B4-BE49-F238E27FC236}">
                <a16:creationId xmlns:a16="http://schemas.microsoft.com/office/drawing/2014/main" id="{DFEB7A8F-4D46-4387-A02F-0931C9954B6B}"/>
              </a:ext>
            </a:extLst>
          </p:cNvPr>
          <p:cNvSpPr/>
          <p:nvPr/>
        </p:nvSpPr>
        <p:spPr>
          <a:xfrm>
            <a:off x="5660517" y="3189461"/>
            <a:ext cx="73152" cy="73152"/>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tar: 5 Points 16">
            <a:extLst>
              <a:ext uri="{FF2B5EF4-FFF2-40B4-BE49-F238E27FC236}">
                <a16:creationId xmlns:a16="http://schemas.microsoft.com/office/drawing/2014/main" id="{B867B004-818F-492D-8309-10EC829695B1}"/>
              </a:ext>
            </a:extLst>
          </p:cNvPr>
          <p:cNvSpPr/>
          <p:nvPr/>
        </p:nvSpPr>
        <p:spPr>
          <a:xfrm>
            <a:off x="5733669" y="2648620"/>
            <a:ext cx="73152" cy="73152"/>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44E070D-D601-4831-BAD2-565239F740C8}"/>
              </a:ext>
            </a:extLst>
          </p:cNvPr>
          <p:cNvSpPr txBox="1"/>
          <p:nvPr/>
        </p:nvSpPr>
        <p:spPr>
          <a:xfrm>
            <a:off x="4155064" y="3915278"/>
            <a:ext cx="3303514" cy="1200329"/>
          </a:xfrm>
          <a:prstGeom prst="rect">
            <a:avLst/>
          </a:prstGeom>
          <a:solidFill>
            <a:schemeClr val="bg1"/>
          </a:solidFill>
          <a:ln>
            <a:solidFill>
              <a:schemeClr val="tx1"/>
            </a:solidFill>
          </a:ln>
        </p:spPr>
        <p:txBody>
          <a:bodyPr wrap="square" lIns="91440" tIns="45720" rIns="91440" bIns="45720" rtlCol="0" anchor="t">
            <a:spAutoFit/>
          </a:bodyPr>
          <a:lstStyle/>
          <a:p>
            <a:r>
              <a:rPr lang="en-US" sz="900" u="sng" dirty="0"/>
              <a:t>Bug Sites</a:t>
            </a:r>
          </a:p>
          <a:p>
            <a:pPr marL="228600" indent="-228600">
              <a:buAutoNum type="arabicPeriod"/>
            </a:pPr>
            <a:r>
              <a:rPr lang="en-US" sz="900" dirty="0"/>
              <a:t>Lost River Rise</a:t>
            </a:r>
          </a:p>
          <a:p>
            <a:pPr marL="228600" indent="-228600">
              <a:buAutoNum type="arabicPeriod"/>
            </a:pPr>
            <a:r>
              <a:rPr lang="en-US" sz="900" dirty="0"/>
              <a:t>Jennings Creek </a:t>
            </a:r>
          </a:p>
          <a:p>
            <a:pPr marL="228600" indent="-228600">
              <a:buAutoNum type="arabicPeriod"/>
            </a:pPr>
            <a:r>
              <a:rPr lang="en-US" sz="900" dirty="0"/>
              <a:t>Gallery Well</a:t>
            </a:r>
          </a:p>
          <a:p>
            <a:pPr marL="228600" indent="-228600">
              <a:buAutoNum type="arabicPeriod"/>
            </a:pPr>
            <a:r>
              <a:rPr lang="en-US" sz="900" dirty="0"/>
              <a:t>Research Well #2</a:t>
            </a:r>
          </a:p>
          <a:p>
            <a:pPr marL="228600" indent="-228600">
              <a:buAutoNum type="arabicPeriod"/>
            </a:pPr>
            <a:r>
              <a:rPr lang="en-US" sz="900" dirty="0"/>
              <a:t>Bertha Cave</a:t>
            </a:r>
          </a:p>
          <a:p>
            <a:pPr marL="228600" indent="-228600">
              <a:buAutoNum type="arabicPeriod"/>
            </a:pPr>
            <a:r>
              <a:rPr lang="en-US" sz="900" dirty="0"/>
              <a:t>Pit Stop Cave</a:t>
            </a:r>
          </a:p>
          <a:p>
            <a:pPr marL="228600" indent="-228600">
              <a:buAutoNum type="arabicPeriod"/>
            </a:pPr>
            <a:r>
              <a:rPr lang="en-US" sz="900" dirty="0"/>
              <a:t>Lost River Blue Hole</a:t>
            </a:r>
          </a:p>
        </p:txBody>
      </p:sp>
      <p:sp>
        <p:nvSpPr>
          <p:cNvPr id="20" name="TextBox 19">
            <a:extLst>
              <a:ext uri="{FF2B5EF4-FFF2-40B4-BE49-F238E27FC236}">
                <a16:creationId xmlns:a16="http://schemas.microsoft.com/office/drawing/2014/main" id="{38FFD6D1-A132-41BE-878C-4B2C21BF5D91}"/>
              </a:ext>
            </a:extLst>
          </p:cNvPr>
          <p:cNvSpPr txBox="1"/>
          <p:nvPr/>
        </p:nvSpPr>
        <p:spPr>
          <a:xfrm>
            <a:off x="6187736" y="3999390"/>
            <a:ext cx="1233996" cy="784830"/>
          </a:xfrm>
          <a:prstGeom prst="rect">
            <a:avLst/>
          </a:prstGeom>
          <a:noFill/>
        </p:spPr>
        <p:txBody>
          <a:bodyPr wrap="square" rtlCol="0">
            <a:spAutoFit/>
          </a:bodyPr>
          <a:lstStyle/>
          <a:p>
            <a:r>
              <a:rPr lang="en-US" sz="900" u="sng" dirty="0">
                <a:solidFill>
                  <a:srgbClr val="FF0000"/>
                </a:solidFill>
              </a:rPr>
              <a:t>Dye Injection Sites</a:t>
            </a:r>
          </a:p>
          <a:p>
            <a:r>
              <a:rPr lang="en-US" sz="900" dirty="0">
                <a:solidFill>
                  <a:srgbClr val="FF0000"/>
                </a:solidFill>
              </a:rPr>
              <a:t>1. Research Well #2</a:t>
            </a:r>
          </a:p>
          <a:p>
            <a:r>
              <a:rPr lang="en-US" sz="900" dirty="0">
                <a:solidFill>
                  <a:srgbClr val="FF0000"/>
                </a:solidFill>
              </a:rPr>
              <a:t>2. Pit Stop Cave</a:t>
            </a:r>
          </a:p>
          <a:p>
            <a:r>
              <a:rPr lang="en-US" sz="900" dirty="0">
                <a:solidFill>
                  <a:srgbClr val="FF0000"/>
                </a:solidFill>
              </a:rPr>
              <a:t>3. Lost River Elem. School</a:t>
            </a:r>
          </a:p>
        </p:txBody>
      </p:sp>
      <p:sp>
        <p:nvSpPr>
          <p:cNvPr id="21" name="TextBox 20">
            <a:extLst>
              <a:ext uri="{FF2B5EF4-FFF2-40B4-BE49-F238E27FC236}">
                <a16:creationId xmlns:a16="http://schemas.microsoft.com/office/drawing/2014/main" id="{E9663021-1735-4A90-9A15-D0C9D4FCDEB9}"/>
              </a:ext>
            </a:extLst>
          </p:cNvPr>
          <p:cNvSpPr txBox="1"/>
          <p:nvPr/>
        </p:nvSpPr>
        <p:spPr>
          <a:xfrm>
            <a:off x="5400860" y="359857"/>
            <a:ext cx="309854" cy="276999"/>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1</a:t>
            </a:r>
          </a:p>
        </p:txBody>
      </p:sp>
      <p:sp>
        <p:nvSpPr>
          <p:cNvPr id="22" name="TextBox 21">
            <a:extLst>
              <a:ext uri="{FF2B5EF4-FFF2-40B4-BE49-F238E27FC236}">
                <a16:creationId xmlns:a16="http://schemas.microsoft.com/office/drawing/2014/main" id="{6C23A770-0237-4F2B-842B-B8F5B06F15E8}"/>
              </a:ext>
            </a:extLst>
          </p:cNvPr>
          <p:cNvSpPr txBox="1"/>
          <p:nvPr/>
        </p:nvSpPr>
        <p:spPr>
          <a:xfrm>
            <a:off x="4999648" y="2273537"/>
            <a:ext cx="263214"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2</a:t>
            </a:r>
          </a:p>
        </p:txBody>
      </p:sp>
      <p:sp>
        <p:nvSpPr>
          <p:cNvPr id="23" name="TextBox 22">
            <a:extLst>
              <a:ext uri="{FF2B5EF4-FFF2-40B4-BE49-F238E27FC236}">
                <a16:creationId xmlns:a16="http://schemas.microsoft.com/office/drawing/2014/main" id="{7B992174-ECCC-4CFF-AE8B-C7AC1BEF65ED}"/>
              </a:ext>
            </a:extLst>
          </p:cNvPr>
          <p:cNvSpPr txBox="1"/>
          <p:nvPr/>
        </p:nvSpPr>
        <p:spPr>
          <a:xfrm>
            <a:off x="5506460" y="2358432"/>
            <a:ext cx="263214"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3</a:t>
            </a:r>
          </a:p>
        </p:txBody>
      </p:sp>
      <p:sp>
        <p:nvSpPr>
          <p:cNvPr id="24" name="TextBox 23">
            <a:extLst>
              <a:ext uri="{FF2B5EF4-FFF2-40B4-BE49-F238E27FC236}">
                <a16:creationId xmlns:a16="http://schemas.microsoft.com/office/drawing/2014/main" id="{069E99ED-AFDA-46FA-9BFB-EA2A24608759}"/>
              </a:ext>
            </a:extLst>
          </p:cNvPr>
          <p:cNvSpPr txBox="1"/>
          <p:nvPr/>
        </p:nvSpPr>
        <p:spPr>
          <a:xfrm>
            <a:off x="5488810" y="2536060"/>
            <a:ext cx="263214"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4</a:t>
            </a:r>
          </a:p>
        </p:txBody>
      </p:sp>
      <p:sp>
        <p:nvSpPr>
          <p:cNvPr id="25" name="TextBox 24">
            <a:extLst>
              <a:ext uri="{FF2B5EF4-FFF2-40B4-BE49-F238E27FC236}">
                <a16:creationId xmlns:a16="http://schemas.microsoft.com/office/drawing/2014/main" id="{B01C02C9-2C70-4226-9B11-C57E4D250359}"/>
              </a:ext>
            </a:extLst>
          </p:cNvPr>
          <p:cNvSpPr txBox="1"/>
          <p:nvPr/>
        </p:nvSpPr>
        <p:spPr>
          <a:xfrm>
            <a:off x="5522032" y="2715773"/>
            <a:ext cx="263214"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5</a:t>
            </a:r>
          </a:p>
        </p:txBody>
      </p:sp>
      <p:sp>
        <p:nvSpPr>
          <p:cNvPr id="26" name="TextBox 25">
            <a:extLst>
              <a:ext uri="{FF2B5EF4-FFF2-40B4-BE49-F238E27FC236}">
                <a16:creationId xmlns:a16="http://schemas.microsoft.com/office/drawing/2014/main" id="{B5C3C049-B50A-4745-8BB1-1F9DC271EA0C}"/>
              </a:ext>
            </a:extLst>
          </p:cNvPr>
          <p:cNvSpPr txBox="1"/>
          <p:nvPr/>
        </p:nvSpPr>
        <p:spPr>
          <a:xfrm>
            <a:off x="5398770" y="3101479"/>
            <a:ext cx="263214" cy="276999"/>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6</a:t>
            </a:r>
          </a:p>
        </p:txBody>
      </p:sp>
      <p:sp>
        <p:nvSpPr>
          <p:cNvPr id="27" name="TextBox 26">
            <a:extLst>
              <a:ext uri="{FF2B5EF4-FFF2-40B4-BE49-F238E27FC236}">
                <a16:creationId xmlns:a16="http://schemas.microsoft.com/office/drawing/2014/main" id="{EC4B417B-F994-439C-949E-8800DC6453F0}"/>
              </a:ext>
            </a:extLst>
          </p:cNvPr>
          <p:cNvSpPr txBox="1"/>
          <p:nvPr/>
        </p:nvSpPr>
        <p:spPr>
          <a:xfrm>
            <a:off x="5555787" y="3389697"/>
            <a:ext cx="263214"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7</a:t>
            </a:r>
          </a:p>
        </p:txBody>
      </p:sp>
      <p:sp>
        <p:nvSpPr>
          <p:cNvPr id="28" name="TextBox 27">
            <a:extLst>
              <a:ext uri="{FF2B5EF4-FFF2-40B4-BE49-F238E27FC236}">
                <a16:creationId xmlns:a16="http://schemas.microsoft.com/office/drawing/2014/main" id="{AF252B13-2C30-441A-A7D8-365C72A4FD2C}"/>
              </a:ext>
            </a:extLst>
          </p:cNvPr>
          <p:cNvSpPr txBox="1"/>
          <p:nvPr/>
        </p:nvSpPr>
        <p:spPr>
          <a:xfrm>
            <a:off x="5710714" y="2441250"/>
            <a:ext cx="326298" cy="307777"/>
          </a:xfrm>
          <a:prstGeom prst="rect">
            <a:avLst/>
          </a:prstGeom>
          <a:noFill/>
        </p:spPr>
        <p:txBody>
          <a:bodyPr wrap="square" rtlCol="0">
            <a:spAutoFit/>
          </a:bodyPr>
          <a:lstStyle/>
          <a:p>
            <a:r>
              <a:rPr lang="en-US" sz="1400" b="1" dirty="0">
                <a:solidFill>
                  <a:srgbClr val="FF0000"/>
                </a:solidFill>
                <a:latin typeface="Calibri" panose="020F0502020204030204" pitchFamily="34" charset="0"/>
                <a:cs typeface="Calibri" panose="020F0502020204030204" pitchFamily="34" charset="0"/>
              </a:rPr>
              <a:t>1</a:t>
            </a:r>
          </a:p>
        </p:txBody>
      </p:sp>
      <p:sp>
        <p:nvSpPr>
          <p:cNvPr id="29" name="TextBox 28">
            <a:extLst>
              <a:ext uri="{FF2B5EF4-FFF2-40B4-BE49-F238E27FC236}">
                <a16:creationId xmlns:a16="http://schemas.microsoft.com/office/drawing/2014/main" id="{F7EAEB52-8E81-4BE4-B94B-BEED35C3D203}"/>
              </a:ext>
            </a:extLst>
          </p:cNvPr>
          <p:cNvSpPr txBox="1"/>
          <p:nvPr/>
        </p:nvSpPr>
        <p:spPr>
          <a:xfrm>
            <a:off x="5639178" y="2993473"/>
            <a:ext cx="276038" cy="307777"/>
          </a:xfrm>
          <a:prstGeom prst="rect">
            <a:avLst/>
          </a:prstGeom>
          <a:noFill/>
        </p:spPr>
        <p:txBody>
          <a:bodyPr wrap="none" rtlCol="0">
            <a:spAutoFit/>
          </a:bodyPr>
          <a:lstStyle/>
          <a:p>
            <a:r>
              <a:rPr lang="en-US" sz="1400" b="1" dirty="0">
                <a:solidFill>
                  <a:srgbClr val="FF0000"/>
                </a:solidFill>
                <a:latin typeface="Calibri" panose="020F0502020204030204" pitchFamily="34" charset="0"/>
                <a:cs typeface="Calibri" panose="020F0502020204030204" pitchFamily="34" charset="0"/>
              </a:rPr>
              <a:t>2</a:t>
            </a:r>
          </a:p>
        </p:txBody>
      </p:sp>
      <p:sp>
        <p:nvSpPr>
          <p:cNvPr id="30" name="TextBox 29">
            <a:extLst>
              <a:ext uri="{FF2B5EF4-FFF2-40B4-BE49-F238E27FC236}">
                <a16:creationId xmlns:a16="http://schemas.microsoft.com/office/drawing/2014/main" id="{F1FB261F-3B5D-410B-889D-5764B63DFD4F}"/>
              </a:ext>
            </a:extLst>
          </p:cNvPr>
          <p:cNvSpPr txBox="1"/>
          <p:nvPr/>
        </p:nvSpPr>
        <p:spPr>
          <a:xfrm>
            <a:off x="5418960" y="3586894"/>
            <a:ext cx="276038" cy="307777"/>
          </a:xfrm>
          <a:prstGeom prst="rect">
            <a:avLst/>
          </a:prstGeom>
          <a:noFill/>
        </p:spPr>
        <p:txBody>
          <a:bodyPr wrap="none" rtlCol="0">
            <a:spAutoFit/>
          </a:bodyPr>
          <a:lstStyle/>
          <a:p>
            <a:r>
              <a:rPr lang="en-US" sz="1400" b="1" dirty="0">
                <a:solidFill>
                  <a:srgbClr val="FF0000"/>
                </a:solidFill>
                <a:latin typeface="Calibri" panose="020F0502020204030204" pitchFamily="34" charset="0"/>
                <a:cs typeface="Calibri" panose="020F0502020204030204" pitchFamily="34" charset="0"/>
              </a:rPr>
              <a:t>3</a:t>
            </a:r>
          </a:p>
        </p:txBody>
      </p:sp>
      <p:cxnSp>
        <p:nvCxnSpPr>
          <p:cNvPr id="32" name="Straight Arrow Connector 31">
            <a:extLst>
              <a:ext uri="{FF2B5EF4-FFF2-40B4-BE49-F238E27FC236}">
                <a16:creationId xmlns:a16="http://schemas.microsoft.com/office/drawing/2014/main" id="{13530BCF-6215-43CE-94DA-A444C0DFF3F3}"/>
              </a:ext>
            </a:extLst>
          </p:cNvPr>
          <p:cNvCxnSpPr>
            <a:cxnSpLocks/>
          </p:cNvCxnSpPr>
          <p:nvPr/>
        </p:nvCxnSpPr>
        <p:spPr>
          <a:xfrm flipH="1" flipV="1">
            <a:off x="5434643" y="607684"/>
            <a:ext cx="295502" cy="2114088"/>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DB6D197-2038-4B33-956F-DBCD4B4A7205}"/>
              </a:ext>
            </a:extLst>
          </p:cNvPr>
          <p:cNvCxnSpPr>
            <a:cxnSpLocks/>
            <a:endCxn id="25" idx="3"/>
          </p:cNvCxnSpPr>
          <p:nvPr/>
        </p:nvCxnSpPr>
        <p:spPr>
          <a:xfrm flipV="1">
            <a:off x="5653639" y="2854273"/>
            <a:ext cx="131607" cy="382946"/>
          </a:xfrm>
          <a:prstGeom prst="straightConnector1">
            <a:avLst/>
          </a:prstGeom>
          <a:ln>
            <a:solidFill>
              <a:srgbClr val="00FFFF"/>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0FD9E4CD-BE2B-40DE-AC65-FBF87F01BB83}"/>
              </a:ext>
            </a:extLst>
          </p:cNvPr>
          <p:cNvCxnSpPr>
            <a:cxnSpLocks/>
            <a:stCxn id="25" idx="3"/>
            <a:endCxn id="24" idx="3"/>
          </p:cNvCxnSpPr>
          <p:nvPr/>
        </p:nvCxnSpPr>
        <p:spPr>
          <a:xfrm flipH="1" flipV="1">
            <a:off x="5752024" y="2674560"/>
            <a:ext cx="33222" cy="179713"/>
          </a:xfrm>
          <a:prstGeom prst="straightConnector1">
            <a:avLst/>
          </a:prstGeom>
          <a:ln>
            <a:solidFill>
              <a:srgbClr val="00FFFF"/>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1883EBDD-D615-4634-BEB8-20410367A3EA}"/>
              </a:ext>
            </a:extLst>
          </p:cNvPr>
          <p:cNvCxnSpPr>
            <a:cxnSpLocks/>
            <a:stCxn id="30" idx="1"/>
          </p:cNvCxnSpPr>
          <p:nvPr/>
        </p:nvCxnSpPr>
        <p:spPr>
          <a:xfrm flipV="1">
            <a:off x="5418960" y="3262613"/>
            <a:ext cx="234679" cy="478170"/>
          </a:xfrm>
          <a:prstGeom prst="straightConnector1">
            <a:avLst/>
          </a:prstGeom>
          <a:ln>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9E3AB0DD-E672-4AB2-A2E7-5444F44957B7}"/>
              </a:ext>
            </a:extLst>
          </p:cNvPr>
          <p:cNvCxnSpPr>
            <a:cxnSpLocks/>
            <a:stCxn id="30" idx="1"/>
          </p:cNvCxnSpPr>
          <p:nvPr/>
        </p:nvCxnSpPr>
        <p:spPr>
          <a:xfrm flipH="1" flipV="1">
            <a:off x="5384959" y="607684"/>
            <a:ext cx="34001" cy="3133099"/>
          </a:xfrm>
          <a:prstGeom prst="straightConnector1">
            <a:avLst/>
          </a:prstGeom>
          <a:ln>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C9143918-A2F0-480C-9809-E811AD5A7BDE}"/>
              </a:ext>
            </a:extLst>
          </p:cNvPr>
          <p:cNvSpPr txBox="1"/>
          <p:nvPr/>
        </p:nvSpPr>
        <p:spPr>
          <a:xfrm>
            <a:off x="7516122" y="4055956"/>
            <a:ext cx="1299842" cy="954107"/>
          </a:xfrm>
          <a:prstGeom prst="rect">
            <a:avLst/>
          </a:prstGeom>
          <a:solidFill>
            <a:schemeClr val="bg1">
              <a:lumMod val="95000"/>
            </a:schemeClr>
          </a:solidFill>
        </p:spPr>
        <p:txBody>
          <a:bodyPr wrap="square" rtlCol="0">
            <a:spAutoFit/>
          </a:bodyPr>
          <a:lstStyle/>
          <a:p>
            <a:r>
              <a:rPr lang="en-US" sz="800" dirty="0"/>
              <a:t>   Bug Site</a:t>
            </a:r>
          </a:p>
          <a:p>
            <a:r>
              <a:rPr lang="en-US" sz="800" dirty="0"/>
              <a:t>   Dye Injection Site</a:t>
            </a:r>
          </a:p>
          <a:p>
            <a:r>
              <a:rPr lang="en-US" sz="800" dirty="0"/>
              <a:t>   Watershed Boundaries</a:t>
            </a:r>
          </a:p>
          <a:p>
            <a:r>
              <a:rPr lang="en-US" sz="800" dirty="0"/>
              <a:t>   Lost River Cave System</a:t>
            </a:r>
          </a:p>
          <a:p>
            <a:r>
              <a:rPr lang="en-US" sz="800" dirty="0"/>
              <a:t>   Eosine</a:t>
            </a:r>
          </a:p>
          <a:p>
            <a:r>
              <a:rPr lang="en-US" sz="800" dirty="0"/>
              <a:t>   Tinopal CBS-X</a:t>
            </a:r>
          </a:p>
          <a:p>
            <a:r>
              <a:rPr lang="en-US" sz="800" dirty="0"/>
              <a:t>   Rhodamine WT</a:t>
            </a:r>
          </a:p>
        </p:txBody>
      </p:sp>
      <p:sp>
        <p:nvSpPr>
          <p:cNvPr id="60" name="Star: 5 Points 59">
            <a:extLst>
              <a:ext uri="{FF2B5EF4-FFF2-40B4-BE49-F238E27FC236}">
                <a16:creationId xmlns:a16="http://schemas.microsoft.com/office/drawing/2014/main" id="{90A9188E-DD83-4FB1-9F35-58D2C0B03DE8}"/>
              </a:ext>
            </a:extLst>
          </p:cNvPr>
          <p:cNvSpPr/>
          <p:nvPr/>
        </p:nvSpPr>
        <p:spPr>
          <a:xfrm>
            <a:off x="7570752" y="4119618"/>
            <a:ext cx="64008" cy="6400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Star: 5 Points 60">
            <a:extLst>
              <a:ext uri="{FF2B5EF4-FFF2-40B4-BE49-F238E27FC236}">
                <a16:creationId xmlns:a16="http://schemas.microsoft.com/office/drawing/2014/main" id="{E2336814-CC06-48F0-8ACC-A75E89632CE1}"/>
              </a:ext>
            </a:extLst>
          </p:cNvPr>
          <p:cNvSpPr/>
          <p:nvPr/>
        </p:nvSpPr>
        <p:spPr>
          <a:xfrm>
            <a:off x="7570752" y="4247288"/>
            <a:ext cx="64008" cy="64008"/>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19EF8137-CDC3-48F7-A5BD-4CD6654136E6}"/>
              </a:ext>
            </a:extLst>
          </p:cNvPr>
          <p:cNvCxnSpPr>
            <a:cxnSpLocks/>
          </p:cNvCxnSpPr>
          <p:nvPr/>
        </p:nvCxnSpPr>
        <p:spPr>
          <a:xfrm>
            <a:off x="7541275" y="4415300"/>
            <a:ext cx="122961"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B9A89194-5BA6-45F0-8D25-5E34D3F0A9B0}"/>
              </a:ext>
            </a:extLst>
          </p:cNvPr>
          <p:cNvCxnSpPr>
            <a:cxnSpLocks/>
          </p:cNvCxnSpPr>
          <p:nvPr/>
        </p:nvCxnSpPr>
        <p:spPr>
          <a:xfrm>
            <a:off x="7541275" y="4530767"/>
            <a:ext cx="122816" cy="65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41B20D6A-00BB-4457-BC26-50E5B91A914C}"/>
              </a:ext>
            </a:extLst>
          </p:cNvPr>
          <p:cNvCxnSpPr>
            <a:cxnSpLocks/>
          </p:cNvCxnSpPr>
          <p:nvPr/>
        </p:nvCxnSpPr>
        <p:spPr>
          <a:xfrm>
            <a:off x="7541130" y="4646804"/>
            <a:ext cx="122961"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76989722-8CE4-428D-A512-C68A884E70B2}"/>
              </a:ext>
            </a:extLst>
          </p:cNvPr>
          <p:cNvCxnSpPr>
            <a:cxnSpLocks/>
          </p:cNvCxnSpPr>
          <p:nvPr/>
        </p:nvCxnSpPr>
        <p:spPr>
          <a:xfrm>
            <a:off x="7541275" y="4768980"/>
            <a:ext cx="122961" cy="0"/>
          </a:xfrm>
          <a:prstGeom prst="straightConnector1">
            <a:avLst/>
          </a:prstGeom>
          <a:ln>
            <a:solidFill>
              <a:srgbClr val="00FFFF"/>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90D92BA8-BA81-45FD-A13E-C368B27FB5D8}"/>
              </a:ext>
            </a:extLst>
          </p:cNvPr>
          <p:cNvCxnSpPr>
            <a:cxnSpLocks/>
          </p:cNvCxnSpPr>
          <p:nvPr/>
        </p:nvCxnSpPr>
        <p:spPr>
          <a:xfrm>
            <a:off x="7541275" y="4895491"/>
            <a:ext cx="122961" cy="0"/>
          </a:xfrm>
          <a:prstGeom prst="straightConnector1">
            <a:avLst/>
          </a:prstGeom>
          <a:ln>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05C6815D-A141-4F9A-A51C-AE1C81FC46FF}"/>
              </a:ext>
            </a:extLst>
          </p:cNvPr>
          <p:cNvSpPr txBox="1"/>
          <p:nvPr/>
        </p:nvSpPr>
        <p:spPr>
          <a:xfrm>
            <a:off x="4204531" y="1684"/>
            <a:ext cx="4654307" cy="369332"/>
          </a:xfrm>
          <a:prstGeom prst="rect">
            <a:avLst/>
          </a:prstGeom>
          <a:solidFill>
            <a:schemeClr val="bg1"/>
          </a:solidFill>
          <a:ln>
            <a:solidFill>
              <a:schemeClr val="tx1"/>
            </a:solidFill>
          </a:ln>
        </p:spPr>
        <p:txBody>
          <a:bodyPr wrap="square" rtlCol="0">
            <a:spAutoFit/>
          </a:bodyPr>
          <a:lstStyle/>
          <a:p>
            <a:pPr algn="ctr"/>
            <a:r>
              <a:rPr lang="en-US" dirty="0"/>
              <a:t>Pit Stop Cave 2021 Dye Trace Map</a:t>
            </a:r>
          </a:p>
        </p:txBody>
      </p:sp>
      <p:cxnSp>
        <p:nvCxnSpPr>
          <p:cNvPr id="14" name="Straight Arrow Connector 13">
            <a:extLst>
              <a:ext uri="{FF2B5EF4-FFF2-40B4-BE49-F238E27FC236}">
                <a16:creationId xmlns:a16="http://schemas.microsoft.com/office/drawing/2014/main" id="{D1CE22C8-7DB2-456A-BBFC-33D922C72C9D}"/>
              </a:ext>
            </a:extLst>
          </p:cNvPr>
          <p:cNvCxnSpPr>
            <a:cxnSpLocks/>
            <a:stCxn id="15" idx="1"/>
          </p:cNvCxnSpPr>
          <p:nvPr/>
        </p:nvCxnSpPr>
        <p:spPr>
          <a:xfrm flipH="1" flipV="1">
            <a:off x="5018342" y="2528059"/>
            <a:ext cx="380428" cy="1248923"/>
          </a:xfrm>
          <a:prstGeom prst="straightConnector1">
            <a:avLst/>
          </a:prstGeom>
          <a:ln>
            <a:solidFill>
              <a:srgbClr val="FF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81374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2C2E6AC-E1E3-284D-B255-BC8DD9327C0D}"/>
              </a:ext>
            </a:extLst>
          </p:cNvPr>
          <p:cNvSpPr>
            <a:spLocks noGrp="1"/>
          </p:cNvSpPr>
          <p:nvPr>
            <p:ph type="title"/>
          </p:nvPr>
        </p:nvSpPr>
        <p:spPr>
          <a:xfrm>
            <a:off x="102121" y="171450"/>
            <a:ext cx="8153400" cy="742950"/>
          </a:xfrm>
        </p:spPr>
        <p:txBody>
          <a:bodyPr/>
          <a:lstStyle/>
          <a:p>
            <a:r>
              <a:rPr lang="en-US" dirty="0">
                <a:ea typeface="ＭＳ Ｐゴシック"/>
              </a:rPr>
              <a:t>Pit Stop Dye Tracing</a:t>
            </a:r>
            <a:endParaRPr lang="en-US" dirty="0"/>
          </a:p>
        </p:txBody>
      </p:sp>
      <p:pic>
        <p:nvPicPr>
          <p:cNvPr id="3" name="Picture 2">
            <a:extLst>
              <a:ext uri="{FF2B5EF4-FFF2-40B4-BE49-F238E27FC236}">
                <a16:creationId xmlns:a16="http://schemas.microsoft.com/office/drawing/2014/main" id="{81FA26BB-7064-8741-8929-7127DF913FFB}"/>
              </a:ext>
            </a:extLst>
          </p:cNvPr>
          <p:cNvPicPr>
            <a:picLocks noChangeAspect="1"/>
          </p:cNvPicPr>
          <p:nvPr/>
        </p:nvPicPr>
        <p:blipFill rotWithShape="1">
          <a:blip r:embed="rId2"/>
          <a:srcRect l="13487"/>
          <a:stretch/>
        </p:blipFill>
        <p:spPr>
          <a:xfrm>
            <a:off x="0" y="1204707"/>
            <a:ext cx="4442563" cy="3851335"/>
          </a:xfrm>
          <a:prstGeom prst="rect">
            <a:avLst/>
          </a:prstGeom>
          <a:ln>
            <a:noFill/>
          </a:ln>
          <a:effectLst>
            <a:softEdge rad="112500"/>
          </a:effectLst>
        </p:spPr>
      </p:pic>
      <p:pic>
        <p:nvPicPr>
          <p:cNvPr id="6" name="Picture 5">
            <a:extLst>
              <a:ext uri="{FF2B5EF4-FFF2-40B4-BE49-F238E27FC236}">
                <a16:creationId xmlns:a16="http://schemas.microsoft.com/office/drawing/2014/main" id="{75DAA511-BE75-0745-9D3D-F89AD0DDAF23}"/>
              </a:ext>
            </a:extLst>
          </p:cNvPr>
          <p:cNvPicPr>
            <a:picLocks noChangeAspect="1"/>
          </p:cNvPicPr>
          <p:nvPr/>
        </p:nvPicPr>
        <p:blipFill rotWithShape="1">
          <a:blip r:embed="rId3"/>
          <a:srcRect t="6573"/>
          <a:stretch/>
        </p:blipFill>
        <p:spPr>
          <a:xfrm rot="16200000">
            <a:off x="3670614" y="1849227"/>
            <a:ext cx="3985620" cy="2602926"/>
          </a:xfrm>
          <a:prstGeom prst="rect">
            <a:avLst/>
          </a:prstGeom>
          <a:ln>
            <a:noFill/>
          </a:ln>
          <a:effectLst>
            <a:softEdge rad="112500"/>
          </a:effectLst>
        </p:spPr>
      </p:pic>
      <p:pic>
        <p:nvPicPr>
          <p:cNvPr id="8" name="Picture 7">
            <a:extLst>
              <a:ext uri="{FF2B5EF4-FFF2-40B4-BE49-F238E27FC236}">
                <a16:creationId xmlns:a16="http://schemas.microsoft.com/office/drawing/2014/main" id="{5C62100F-FC16-A94C-A5A3-57DB82FB6DDB}"/>
              </a:ext>
            </a:extLst>
          </p:cNvPr>
          <p:cNvPicPr>
            <a:picLocks noChangeAspect="1"/>
          </p:cNvPicPr>
          <p:nvPr/>
        </p:nvPicPr>
        <p:blipFill>
          <a:blip r:embed="rId4"/>
          <a:stretch>
            <a:fillRect/>
          </a:stretch>
        </p:blipFill>
        <p:spPr>
          <a:xfrm rot="5400000">
            <a:off x="6019653" y="2005610"/>
            <a:ext cx="3999164" cy="2249530"/>
          </a:xfrm>
          <a:prstGeom prst="rect">
            <a:avLst/>
          </a:prstGeom>
          <a:ln>
            <a:noFill/>
          </a:ln>
          <a:effectLst>
            <a:softEdge rad="112500"/>
          </a:effectLst>
        </p:spPr>
      </p:pic>
      <p:sp>
        <p:nvSpPr>
          <p:cNvPr id="9" name="Title 4">
            <a:extLst>
              <a:ext uri="{FF2B5EF4-FFF2-40B4-BE49-F238E27FC236}">
                <a16:creationId xmlns:a16="http://schemas.microsoft.com/office/drawing/2014/main" id="{B03E9526-944B-7F4A-A1FF-42AF3986CB22}"/>
              </a:ext>
            </a:extLst>
          </p:cNvPr>
          <p:cNvSpPr txBox="1">
            <a:spLocks/>
          </p:cNvSpPr>
          <p:nvPr/>
        </p:nvSpPr>
        <p:spPr>
          <a:xfrm>
            <a:off x="-164817" y="4695049"/>
            <a:ext cx="1744510" cy="217770"/>
          </a:xfrm>
          <a:prstGeom prst="rect">
            <a:avLst/>
          </a:prstGeom>
        </p:spPr>
        <p:txBody>
          <a:bodyPr/>
          <a:lstStyle>
            <a:lvl1pPr algn="l" rtl="0" eaLnBrk="1" fontAlgn="base" hangingPunct="1">
              <a:spcBef>
                <a:spcPct val="0"/>
              </a:spcBef>
              <a:spcAft>
                <a:spcPct val="0"/>
              </a:spcAft>
              <a:defRPr sz="4400" kern="1200">
                <a:solidFill>
                  <a:schemeClr val="tx2"/>
                </a:solidFill>
                <a:latin typeface="+mj-lt"/>
                <a:ea typeface="ＭＳ Ｐゴシック" charset="-128"/>
                <a:cs typeface="ＭＳ Ｐゴシック" charset="-128"/>
              </a:defRPr>
            </a:lvl1pPr>
            <a:lvl2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2pPr>
            <a:lvl3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3pPr>
            <a:lvl4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4pPr>
            <a:lvl5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5pPr>
            <a:lvl6pPr marL="4572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6pPr>
            <a:lvl7pPr marL="9144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7pPr>
            <a:lvl8pPr marL="13716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8pPr>
            <a:lvl9pPr marL="18288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9pPr>
          </a:lstStyle>
          <a:p>
            <a:pPr algn="ctr"/>
            <a:r>
              <a:rPr lang="en-US" sz="1200" dirty="0">
                <a:solidFill>
                  <a:schemeClr val="bg1"/>
                </a:solidFill>
                <a:latin typeface="Arial"/>
                <a:cs typeface="Arial"/>
              </a:rPr>
              <a:t>Research Well</a:t>
            </a:r>
          </a:p>
        </p:txBody>
      </p:sp>
      <p:sp>
        <p:nvSpPr>
          <p:cNvPr id="10" name="Title 4">
            <a:extLst>
              <a:ext uri="{FF2B5EF4-FFF2-40B4-BE49-F238E27FC236}">
                <a16:creationId xmlns:a16="http://schemas.microsoft.com/office/drawing/2014/main" id="{E9EB31E3-CFC0-0747-AF1F-C985BB6E2C2A}"/>
              </a:ext>
            </a:extLst>
          </p:cNvPr>
          <p:cNvSpPr txBox="1">
            <a:spLocks/>
          </p:cNvSpPr>
          <p:nvPr/>
        </p:nvSpPr>
        <p:spPr>
          <a:xfrm>
            <a:off x="3924006" y="4773116"/>
            <a:ext cx="1744510" cy="217770"/>
          </a:xfrm>
          <a:prstGeom prst="rect">
            <a:avLst/>
          </a:prstGeom>
        </p:spPr>
        <p:txBody>
          <a:bodyPr/>
          <a:lstStyle>
            <a:lvl1pPr algn="l" rtl="0" eaLnBrk="1" fontAlgn="base" hangingPunct="1">
              <a:spcBef>
                <a:spcPct val="0"/>
              </a:spcBef>
              <a:spcAft>
                <a:spcPct val="0"/>
              </a:spcAft>
              <a:defRPr sz="4400" kern="1200">
                <a:solidFill>
                  <a:schemeClr val="tx2"/>
                </a:solidFill>
                <a:latin typeface="+mj-lt"/>
                <a:ea typeface="ＭＳ Ｐゴシック" charset="-128"/>
                <a:cs typeface="ＭＳ Ｐゴシック" charset="-128"/>
              </a:defRPr>
            </a:lvl1pPr>
            <a:lvl2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2pPr>
            <a:lvl3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3pPr>
            <a:lvl4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4pPr>
            <a:lvl5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5pPr>
            <a:lvl6pPr marL="4572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6pPr>
            <a:lvl7pPr marL="9144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7pPr>
            <a:lvl8pPr marL="13716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8pPr>
            <a:lvl9pPr marL="18288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9pPr>
          </a:lstStyle>
          <a:p>
            <a:pPr algn="ctr"/>
            <a:r>
              <a:rPr lang="en-US" sz="1200" dirty="0">
                <a:solidFill>
                  <a:schemeClr val="bg1"/>
                </a:solidFill>
                <a:latin typeface="Arial"/>
                <a:cs typeface="Arial"/>
              </a:rPr>
              <a:t>Pit Stop</a:t>
            </a:r>
          </a:p>
        </p:txBody>
      </p:sp>
      <p:sp>
        <p:nvSpPr>
          <p:cNvPr id="11" name="Title 4">
            <a:extLst>
              <a:ext uri="{FF2B5EF4-FFF2-40B4-BE49-F238E27FC236}">
                <a16:creationId xmlns:a16="http://schemas.microsoft.com/office/drawing/2014/main" id="{5B139E87-4412-5C4D-ADEA-50BD85D81799}"/>
              </a:ext>
            </a:extLst>
          </p:cNvPr>
          <p:cNvSpPr txBox="1">
            <a:spLocks/>
          </p:cNvSpPr>
          <p:nvPr/>
        </p:nvSpPr>
        <p:spPr>
          <a:xfrm>
            <a:off x="6706274" y="4784871"/>
            <a:ext cx="1744510" cy="217770"/>
          </a:xfrm>
          <a:prstGeom prst="rect">
            <a:avLst/>
          </a:prstGeom>
        </p:spPr>
        <p:txBody>
          <a:bodyPr/>
          <a:lstStyle>
            <a:lvl1pPr algn="l" rtl="0" eaLnBrk="1" fontAlgn="base" hangingPunct="1">
              <a:spcBef>
                <a:spcPct val="0"/>
              </a:spcBef>
              <a:spcAft>
                <a:spcPct val="0"/>
              </a:spcAft>
              <a:defRPr sz="4400" kern="1200">
                <a:solidFill>
                  <a:schemeClr val="tx2"/>
                </a:solidFill>
                <a:latin typeface="+mj-lt"/>
                <a:ea typeface="ＭＳ Ｐゴシック" charset="-128"/>
                <a:cs typeface="ＭＳ Ｐゴシック" charset="-128"/>
              </a:defRPr>
            </a:lvl1pPr>
            <a:lvl2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2pPr>
            <a:lvl3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3pPr>
            <a:lvl4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4pPr>
            <a:lvl5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5pPr>
            <a:lvl6pPr marL="4572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6pPr>
            <a:lvl7pPr marL="9144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7pPr>
            <a:lvl8pPr marL="13716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8pPr>
            <a:lvl9pPr marL="18288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9pPr>
          </a:lstStyle>
          <a:p>
            <a:pPr algn="ctr"/>
            <a:r>
              <a:rPr lang="en-US" sz="1200" dirty="0">
                <a:solidFill>
                  <a:schemeClr val="bg1"/>
                </a:solidFill>
                <a:latin typeface="Arial"/>
                <a:cs typeface="Arial"/>
              </a:rPr>
              <a:t>LR Elementary</a:t>
            </a:r>
          </a:p>
        </p:txBody>
      </p:sp>
    </p:spTree>
    <p:extLst>
      <p:ext uri="{BB962C8B-B14F-4D97-AF65-F5344CB8AC3E}">
        <p14:creationId xmlns:p14="http://schemas.microsoft.com/office/powerpoint/2010/main" val="30011643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2C2E6AC-E1E3-284D-B255-BC8DD9327C0D}"/>
              </a:ext>
            </a:extLst>
          </p:cNvPr>
          <p:cNvSpPr>
            <a:spLocks noGrp="1"/>
          </p:cNvSpPr>
          <p:nvPr>
            <p:ph type="title"/>
          </p:nvPr>
        </p:nvSpPr>
        <p:spPr>
          <a:xfrm>
            <a:off x="102121" y="171450"/>
            <a:ext cx="8153400" cy="742950"/>
          </a:xfrm>
        </p:spPr>
        <p:txBody>
          <a:bodyPr/>
          <a:lstStyle/>
          <a:p>
            <a:r>
              <a:rPr lang="en-US" dirty="0">
                <a:ea typeface="ＭＳ Ｐゴシック"/>
              </a:rPr>
              <a:t>Dye Trace #2</a:t>
            </a:r>
            <a:endParaRPr lang="en-US" dirty="0"/>
          </a:p>
        </p:txBody>
      </p:sp>
      <p:pic>
        <p:nvPicPr>
          <p:cNvPr id="5" name="Picture 4">
            <a:extLst>
              <a:ext uri="{FF2B5EF4-FFF2-40B4-BE49-F238E27FC236}">
                <a16:creationId xmlns:a16="http://schemas.microsoft.com/office/drawing/2014/main" id="{417CF293-F368-7243-8D2B-D354453D4138}"/>
              </a:ext>
            </a:extLst>
          </p:cNvPr>
          <p:cNvPicPr>
            <a:picLocks noChangeAspect="1"/>
          </p:cNvPicPr>
          <p:nvPr/>
        </p:nvPicPr>
        <p:blipFill>
          <a:blip r:embed="rId2"/>
          <a:stretch>
            <a:fillRect/>
          </a:stretch>
        </p:blipFill>
        <p:spPr>
          <a:xfrm>
            <a:off x="3425204" y="785326"/>
            <a:ext cx="5616675" cy="4298104"/>
          </a:xfrm>
          <a:prstGeom prst="rect">
            <a:avLst/>
          </a:prstGeom>
        </p:spPr>
      </p:pic>
      <p:cxnSp>
        <p:nvCxnSpPr>
          <p:cNvPr id="12" name="Straight Arrow Connector 11">
            <a:extLst>
              <a:ext uri="{FF2B5EF4-FFF2-40B4-BE49-F238E27FC236}">
                <a16:creationId xmlns:a16="http://schemas.microsoft.com/office/drawing/2014/main" id="{DB1F23E9-54B5-BC4E-925E-718111F52DFC}"/>
              </a:ext>
            </a:extLst>
          </p:cNvPr>
          <p:cNvCxnSpPr/>
          <p:nvPr/>
        </p:nvCxnSpPr>
        <p:spPr>
          <a:xfrm>
            <a:off x="6153845" y="3157016"/>
            <a:ext cx="0" cy="1201402"/>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Title 4">
            <a:extLst>
              <a:ext uri="{FF2B5EF4-FFF2-40B4-BE49-F238E27FC236}">
                <a16:creationId xmlns:a16="http://schemas.microsoft.com/office/drawing/2014/main" id="{970545BC-7CE7-BA45-8F18-2C1576BBCFDB}"/>
              </a:ext>
            </a:extLst>
          </p:cNvPr>
          <p:cNvSpPr txBox="1">
            <a:spLocks/>
          </p:cNvSpPr>
          <p:nvPr/>
        </p:nvSpPr>
        <p:spPr>
          <a:xfrm>
            <a:off x="5334932" y="2741193"/>
            <a:ext cx="1266102" cy="217770"/>
          </a:xfrm>
          <a:prstGeom prst="rect">
            <a:avLst/>
          </a:prstGeom>
        </p:spPr>
        <p:txBody>
          <a:bodyPr/>
          <a:lstStyle>
            <a:lvl1pPr algn="l" rtl="0" eaLnBrk="1" fontAlgn="base" hangingPunct="1">
              <a:spcBef>
                <a:spcPct val="0"/>
              </a:spcBef>
              <a:spcAft>
                <a:spcPct val="0"/>
              </a:spcAft>
              <a:defRPr sz="4400" kern="1200">
                <a:solidFill>
                  <a:schemeClr val="tx2"/>
                </a:solidFill>
                <a:latin typeface="+mj-lt"/>
                <a:ea typeface="ＭＳ Ｐゴシック" charset="-128"/>
                <a:cs typeface="ＭＳ Ｐゴシック" charset="-128"/>
              </a:defRPr>
            </a:lvl1pPr>
            <a:lvl2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2pPr>
            <a:lvl3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3pPr>
            <a:lvl4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4pPr>
            <a:lvl5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5pPr>
            <a:lvl6pPr marL="4572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6pPr>
            <a:lvl7pPr marL="9144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7pPr>
            <a:lvl8pPr marL="13716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8pPr>
            <a:lvl9pPr marL="18288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9pPr>
          </a:lstStyle>
          <a:p>
            <a:pPr algn="ctr"/>
            <a:r>
              <a:rPr lang="en-US" sz="1200" dirty="0">
                <a:solidFill>
                  <a:schemeClr val="tx1"/>
                </a:solidFill>
                <a:latin typeface="Arial"/>
                <a:cs typeface="Arial"/>
              </a:rPr>
              <a:t>Dye Injection 4/28/21</a:t>
            </a:r>
          </a:p>
        </p:txBody>
      </p:sp>
      <p:sp>
        <p:nvSpPr>
          <p:cNvPr id="14" name="Rectangle 13">
            <a:extLst>
              <a:ext uri="{FF2B5EF4-FFF2-40B4-BE49-F238E27FC236}">
                <a16:creationId xmlns:a16="http://schemas.microsoft.com/office/drawing/2014/main" id="{CA451C56-8648-FD4F-8A50-5B4350A0457C}"/>
              </a:ext>
            </a:extLst>
          </p:cNvPr>
          <p:cNvSpPr/>
          <p:nvPr/>
        </p:nvSpPr>
        <p:spPr>
          <a:xfrm>
            <a:off x="248959" y="1327511"/>
            <a:ext cx="2894708" cy="3657411"/>
          </a:xfrm>
          <a:prstGeom prst="rect">
            <a:avLst/>
          </a:prstGeom>
        </p:spPr>
        <p:txBody>
          <a:bodyPr wrap="square">
            <a:spAutoFit/>
          </a:bodyPr>
          <a:lstStyle/>
          <a:p>
            <a:pPr marL="318770" lvl="0" indent="-318770" defTabSz="914400" fontAlgn="base">
              <a:spcBef>
                <a:spcPts val="700"/>
              </a:spcBef>
              <a:spcAft>
                <a:spcPct val="0"/>
              </a:spcAft>
              <a:buClr>
                <a:srgbClr val="AD0B05"/>
              </a:buClr>
              <a:buSzPct val="60000"/>
              <a:buFont typeface="Wingdings" charset="2"/>
              <a:buChar char=""/>
            </a:pPr>
            <a:r>
              <a:rPr lang="en-US" sz="2000" dirty="0">
                <a:solidFill>
                  <a:srgbClr val="000000"/>
                </a:solidFill>
                <a:ea typeface="ＭＳ Ｐゴシック"/>
              </a:rPr>
              <a:t>Large storm event directly after injection of dyes on 4/28/2021</a:t>
            </a:r>
          </a:p>
          <a:p>
            <a:pPr marL="318770" lvl="0" indent="-318770" defTabSz="914400" fontAlgn="base">
              <a:spcBef>
                <a:spcPts val="700"/>
              </a:spcBef>
              <a:spcAft>
                <a:spcPct val="0"/>
              </a:spcAft>
              <a:buClr>
                <a:srgbClr val="AD0B05"/>
              </a:buClr>
              <a:buSzPct val="60000"/>
              <a:buFont typeface="Wingdings" charset="2"/>
              <a:buChar char=""/>
            </a:pPr>
            <a:r>
              <a:rPr lang="en-US" sz="2000" dirty="0">
                <a:solidFill>
                  <a:srgbClr val="000000"/>
                </a:solidFill>
                <a:ea typeface="ＭＳ Ｐゴシック"/>
              </a:rPr>
              <a:t>Delayed access and recovery of receptor monitoring sites at several locations</a:t>
            </a:r>
            <a:endParaRPr lang="en-US" sz="2000" dirty="0">
              <a:solidFill>
                <a:srgbClr val="000000"/>
              </a:solidFill>
              <a:ea typeface="ＭＳ Ｐゴシック" charset="-128"/>
            </a:endParaRPr>
          </a:p>
          <a:p>
            <a:pPr marL="318770" lvl="0" indent="-318770" defTabSz="914400" fontAlgn="base">
              <a:spcBef>
                <a:spcPts val="700"/>
              </a:spcBef>
              <a:spcAft>
                <a:spcPct val="0"/>
              </a:spcAft>
              <a:buClr>
                <a:srgbClr val="AD0B05"/>
              </a:buClr>
              <a:buSzPct val="60000"/>
              <a:buFont typeface="Wingdings" charset="2"/>
              <a:buChar char=""/>
            </a:pPr>
            <a:r>
              <a:rPr lang="en-US" sz="2000" dirty="0">
                <a:solidFill>
                  <a:srgbClr val="000000"/>
                </a:solidFill>
                <a:ea typeface="ＭＳ Ｐゴシック" charset="-128"/>
              </a:rPr>
              <a:t>Time of travel less than 24 hours for most traced sites- fast movement</a:t>
            </a:r>
            <a:endParaRPr lang="en-US" sz="2000" dirty="0">
              <a:solidFill>
                <a:srgbClr val="000000"/>
              </a:solidFill>
              <a:ea typeface="ＭＳ Ｐゴシック"/>
            </a:endParaRPr>
          </a:p>
        </p:txBody>
      </p:sp>
    </p:spTree>
    <p:extLst>
      <p:ext uri="{BB962C8B-B14F-4D97-AF65-F5344CB8AC3E}">
        <p14:creationId xmlns:p14="http://schemas.microsoft.com/office/powerpoint/2010/main" val="16136580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2342EC-021C-CB49-B956-C99B7A186D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61683" y="1259344"/>
            <a:ext cx="4747082" cy="3712706"/>
          </a:xfrm>
          <a:prstGeom prst="rect">
            <a:avLst/>
          </a:prstGeom>
        </p:spPr>
      </p:pic>
      <p:sp>
        <p:nvSpPr>
          <p:cNvPr id="4" name="Title 1">
            <a:extLst>
              <a:ext uri="{FF2B5EF4-FFF2-40B4-BE49-F238E27FC236}">
                <a16:creationId xmlns:a16="http://schemas.microsoft.com/office/drawing/2014/main" id="{D2C2E6AC-E1E3-284D-B255-BC8DD9327C0D}"/>
              </a:ext>
            </a:extLst>
          </p:cNvPr>
          <p:cNvSpPr>
            <a:spLocks noGrp="1"/>
          </p:cNvSpPr>
          <p:nvPr>
            <p:ph type="title"/>
          </p:nvPr>
        </p:nvSpPr>
        <p:spPr>
          <a:xfrm>
            <a:off x="102121" y="171450"/>
            <a:ext cx="8153400" cy="742950"/>
          </a:xfrm>
        </p:spPr>
        <p:txBody>
          <a:bodyPr/>
          <a:lstStyle/>
          <a:p>
            <a:r>
              <a:rPr lang="en-US" dirty="0">
                <a:ea typeface="ＭＳ Ｐゴシック"/>
              </a:rPr>
              <a:t>Pit Stop Basin </a:t>
            </a:r>
            <a:r>
              <a:rPr lang="en-US" dirty="0" err="1">
                <a:ea typeface="ＭＳ Ｐゴシック"/>
              </a:rPr>
              <a:t>Delination</a:t>
            </a:r>
            <a:endParaRPr lang="en-US" dirty="0" err="1"/>
          </a:p>
        </p:txBody>
      </p:sp>
      <p:sp>
        <p:nvSpPr>
          <p:cNvPr id="2" name="Content Placeholder 2">
            <a:extLst>
              <a:ext uri="{FF2B5EF4-FFF2-40B4-BE49-F238E27FC236}">
                <a16:creationId xmlns:a16="http://schemas.microsoft.com/office/drawing/2014/main" id="{ADEF9989-5A32-4254-80D1-226995C27A6D}"/>
              </a:ext>
            </a:extLst>
          </p:cNvPr>
          <p:cNvSpPr>
            <a:spLocks noGrp="1"/>
          </p:cNvSpPr>
          <p:nvPr>
            <p:ph sz="quarter" idx="1"/>
          </p:nvPr>
        </p:nvSpPr>
        <p:spPr>
          <a:xfrm>
            <a:off x="135235" y="1346112"/>
            <a:ext cx="3784694" cy="1099088"/>
          </a:xfrm>
        </p:spPr>
        <p:txBody>
          <a:bodyPr/>
          <a:lstStyle/>
          <a:p>
            <a:pPr marL="318770" indent="-318770"/>
            <a:r>
              <a:rPr lang="en-US" sz="2000" dirty="0">
                <a:ea typeface="ＭＳ Ｐゴシック"/>
              </a:rPr>
              <a:t>Dye trace results expand possible recharge area for Pit Stop Cave</a:t>
            </a:r>
          </a:p>
          <a:p>
            <a:pPr marL="318770" indent="-318770"/>
            <a:r>
              <a:rPr lang="en-US" sz="2000" dirty="0">
                <a:ea typeface="ＭＳ Ｐゴシック"/>
              </a:rPr>
              <a:t>Provides additional information on potential threat sources by knowing area of contributions</a:t>
            </a:r>
            <a:endParaRPr lang="en-US" sz="2000" dirty="0"/>
          </a:p>
          <a:p>
            <a:pPr marL="318770" indent="-318770"/>
            <a:r>
              <a:rPr lang="en-US" sz="2000" dirty="0">
                <a:ea typeface="ＭＳ Ｐゴシック"/>
              </a:rPr>
              <a:t>Further proof of its connection and importance as an input into Lost River Cave System</a:t>
            </a:r>
            <a:endParaRPr lang="en-US" sz="2000" dirty="0"/>
          </a:p>
          <a:p>
            <a:pPr marL="318770" indent="-318770"/>
            <a:endParaRPr lang="en-US" sz="2000" dirty="0"/>
          </a:p>
        </p:txBody>
      </p:sp>
      <p:grpSp>
        <p:nvGrpSpPr>
          <p:cNvPr id="6" name="Group 5">
            <a:extLst>
              <a:ext uri="{FF2B5EF4-FFF2-40B4-BE49-F238E27FC236}">
                <a16:creationId xmlns:a16="http://schemas.microsoft.com/office/drawing/2014/main" id="{C5E0EFA6-328C-954B-B77C-D6C4D0491CB9}"/>
              </a:ext>
            </a:extLst>
          </p:cNvPr>
          <p:cNvGrpSpPr/>
          <p:nvPr/>
        </p:nvGrpSpPr>
        <p:grpSpPr>
          <a:xfrm>
            <a:off x="5700980" y="4224929"/>
            <a:ext cx="122122" cy="65840"/>
            <a:chOff x="2115403" y="2429301"/>
            <a:chExt cx="784746" cy="423081"/>
          </a:xfrm>
        </p:grpSpPr>
        <p:sp>
          <p:nvSpPr>
            <p:cNvPr id="7" name="Freeform 6">
              <a:extLst>
                <a:ext uri="{FF2B5EF4-FFF2-40B4-BE49-F238E27FC236}">
                  <a16:creationId xmlns:a16="http://schemas.microsoft.com/office/drawing/2014/main" id="{FB4CD9B2-1011-1247-8B1F-2C6CC6855627}"/>
                </a:ext>
              </a:extLst>
            </p:cNvPr>
            <p:cNvSpPr/>
            <p:nvPr/>
          </p:nvSpPr>
          <p:spPr>
            <a:xfrm>
              <a:off x="2115403" y="2429301"/>
              <a:ext cx="784746" cy="61415"/>
            </a:xfrm>
            <a:custGeom>
              <a:avLst/>
              <a:gdLst>
                <a:gd name="connsiteX0" fmla="*/ 0 w 784746"/>
                <a:gd name="connsiteY0" fmla="*/ 47768 h 61415"/>
                <a:gd name="connsiteX1" fmla="*/ 34119 w 784746"/>
                <a:gd name="connsiteY1" fmla="*/ 54592 h 61415"/>
                <a:gd name="connsiteX2" fmla="*/ 54591 w 784746"/>
                <a:gd name="connsiteY2" fmla="*/ 40944 h 61415"/>
                <a:gd name="connsiteX3" fmla="*/ 75063 w 784746"/>
                <a:gd name="connsiteY3" fmla="*/ 34120 h 61415"/>
                <a:gd name="connsiteX4" fmla="*/ 266131 w 784746"/>
                <a:gd name="connsiteY4" fmla="*/ 13648 h 61415"/>
                <a:gd name="connsiteX5" fmla="*/ 313898 w 784746"/>
                <a:gd name="connsiteY5" fmla="*/ 0 h 61415"/>
                <a:gd name="connsiteX6" fmla="*/ 402609 w 784746"/>
                <a:gd name="connsiteY6" fmla="*/ 20472 h 61415"/>
                <a:gd name="connsiteX7" fmla="*/ 443552 w 784746"/>
                <a:gd name="connsiteY7" fmla="*/ 47768 h 61415"/>
                <a:gd name="connsiteX8" fmla="*/ 484496 w 784746"/>
                <a:gd name="connsiteY8" fmla="*/ 61415 h 61415"/>
                <a:gd name="connsiteX9" fmla="*/ 559558 w 784746"/>
                <a:gd name="connsiteY9" fmla="*/ 34120 h 61415"/>
                <a:gd name="connsiteX10" fmla="*/ 600501 w 784746"/>
                <a:gd name="connsiteY10" fmla="*/ 6824 h 61415"/>
                <a:gd name="connsiteX11" fmla="*/ 648269 w 784746"/>
                <a:gd name="connsiteY11" fmla="*/ 34120 h 61415"/>
                <a:gd name="connsiteX12" fmla="*/ 689212 w 784746"/>
                <a:gd name="connsiteY12" fmla="*/ 47768 h 61415"/>
                <a:gd name="connsiteX13" fmla="*/ 784746 w 784746"/>
                <a:gd name="connsiteY13" fmla="*/ 40944 h 61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4746" h="61415">
                  <a:moveTo>
                    <a:pt x="0" y="47768"/>
                  </a:moveTo>
                  <a:cubicBezTo>
                    <a:pt x="11373" y="50043"/>
                    <a:pt x="22610" y="56031"/>
                    <a:pt x="34119" y="54592"/>
                  </a:cubicBezTo>
                  <a:cubicBezTo>
                    <a:pt x="42257" y="53575"/>
                    <a:pt x="47255" y="44612"/>
                    <a:pt x="54591" y="40944"/>
                  </a:cubicBezTo>
                  <a:cubicBezTo>
                    <a:pt x="61025" y="37727"/>
                    <a:pt x="67921" y="34977"/>
                    <a:pt x="75063" y="34120"/>
                  </a:cubicBezTo>
                  <a:cubicBezTo>
                    <a:pt x="161618" y="23733"/>
                    <a:pt x="196922" y="27490"/>
                    <a:pt x="266131" y="13648"/>
                  </a:cubicBezTo>
                  <a:cubicBezTo>
                    <a:pt x="287554" y="9363"/>
                    <a:pt x="294385" y="6505"/>
                    <a:pt x="313898" y="0"/>
                  </a:cubicBezTo>
                  <a:cubicBezTo>
                    <a:pt x="335920" y="3146"/>
                    <a:pt x="382172" y="6847"/>
                    <a:pt x="402609" y="20472"/>
                  </a:cubicBezTo>
                  <a:cubicBezTo>
                    <a:pt x="416257" y="29571"/>
                    <a:pt x="427991" y="42581"/>
                    <a:pt x="443552" y="47768"/>
                  </a:cubicBezTo>
                  <a:lnTo>
                    <a:pt x="484496" y="61415"/>
                  </a:lnTo>
                  <a:cubicBezTo>
                    <a:pt x="570295" y="50691"/>
                    <a:pt x="514736" y="68982"/>
                    <a:pt x="559558" y="34120"/>
                  </a:cubicBezTo>
                  <a:cubicBezTo>
                    <a:pt x="572505" y="24050"/>
                    <a:pt x="600501" y="6824"/>
                    <a:pt x="600501" y="6824"/>
                  </a:cubicBezTo>
                  <a:cubicBezTo>
                    <a:pt x="675470" y="25566"/>
                    <a:pt x="581744" y="-2839"/>
                    <a:pt x="648269" y="34120"/>
                  </a:cubicBezTo>
                  <a:cubicBezTo>
                    <a:pt x="660845" y="41107"/>
                    <a:pt x="689212" y="47768"/>
                    <a:pt x="689212" y="47768"/>
                  </a:cubicBezTo>
                  <a:cubicBezTo>
                    <a:pt x="757345" y="39251"/>
                    <a:pt x="725464" y="40944"/>
                    <a:pt x="784746" y="40944"/>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ED368E13-A8C0-0C4A-B868-06055131AD69}"/>
                </a:ext>
              </a:extLst>
            </p:cNvPr>
            <p:cNvSpPr/>
            <p:nvPr/>
          </p:nvSpPr>
          <p:spPr>
            <a:xfrm>
              <a:off x="2572603" y="2497540"/>
              <a:ext cx="300251" cy="354842"/>
            </a:xfrm>
            <a:custGeom>
              <a:avLst/>
              <a:gdLst>
                <a:gd name="connsiteX0" fmla="*/ 0 w 300251"/>
                <a:gd name="connsiteY0" fmla="*/ 0 h 354842"/>
                <a:gd name="connsiteX1" fmla="*/ 6824 w 300251"/>
                <a:gd name="connsiteY1" fmla="*/ 129654 h 354842"/>
                <a:gd name="connsiteX2" fmla="*/ 13648 w 300251"/>
                <a:gd name="connsiteY2" fmla="*/ 150126 h 354842"/>
                <a:gd name="connsiteX3" fmla="*/ 68239 w 300251"/>
                <a:gd name="connsiteY3" fmla="*/ 184245 h 354842"/>
                <a:gd name="connsiteX4" fmla="*/ 88710 w 300251"/>
                <a:gd name="connsiteY4" fmla="*/ 191069 h 354842"/>
                <a:gd name="connsiteX5" fmla="*/ 102358 w 300251"/>
                <a:gd name="connsiteY5" fmla="*/ 211541 h 354842"/>
                <a:gd name="connsiteX6" fmla="*/ 122830 w 300251"/>
                <a:gd name="connsiteY6" fmla="*/ 225188 h 354842"/>
                <a:gd name="connsiteX7" fmla="*/ 143301 w 300251"/>
                <a:gd name="connsiteY7" fmla="*/ 293427 h 354842"/>
                <a:gd name="connsiteX8" fmla="*/ 156949 w 300251"/>
                <a:gd name="connsiteY8" fmla="*/ 313899 h 354842"/>
                <a:gd name="connsiteX9" fmla="*/ 197893 w 300251"/>
                <a:gd name="connsiteY9" fmla="*/ 327547 h 354842"/>
                <a:gd name="connsiteX10" fmla="*/ 259307 w 300251"/>
                <a:gd name="connsiteY10" fmla="*/ 348018 h 354842"/>
                <a:gd name="connsiteX11" fmla="*/ 279779 w 300251"/>
                <a:gd name="connsiteY11" fmla="*/ 354842 h 354842"/>
                <a:gd name="connsiteX12" fmla="*/ 300251 w 300251"/>
                <a:gd name="connsiteY12" fmla="*/ 354842 h 354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0251" h="354842">
                  <a:moveTo>
                    <a:pt x="0" y="0"/>
                  </a:moveTo>
                  <a:cubicBezTo>
                    <a:pt x="2275" y="43218"/>
                    <a:pt x="2906" y="86554"/>
                    <a:pt x="6824" y="129654"/>
                  </a:cubicBezTo>
                  <a:cubicBezTo>
                    <a:pt x="7475" y="136818"/>
                    <a:pt x="10431" y="143692"/>
                    <a:pt x="13648" y="150126"/>
                  </a:cubicBezTo>
                  <a:cubicBezTo>
                    <a:pt x="28787" y="180404"/>
                    <a:pt x="30898" y="171798"/>
                    <a:pt x="68239" y="184245"/>
                  </a:cubicBezTo>
                  <a:lnTo>
                    <a:pt x="88710" y="191069"/>
                  </a:lnTo>
                  <a:cubicBezTo>
                    <a:pt x="93259" y="197893"/>
                    <a:pt x="96559" y="205742"/>
                    <a:pt x="102358" y="211541"/>
                  </a:cubicBezTo>
                  <a:cubicBezTo>
                    <a:pt x="108157" y="217340"/>
                    <a:pt x="118483" y="218233"/>
                    <a:pt x="122830" y="225188"/>
                  </a:cubicBezTo>
                  <a:cubicBezTo>
                    <a:pt x="143684" y="258554"/>
                    <a:pt x="130225" y="262915"/>
                    <a:pt x="143301" y="293427"/>
                  </a:cubicBezTo>
                  <a:cubicBezTo>
                    <a:pt x="146532" y="300965"/>
                    <a:pt x="149994" y="309552"/>
                    <a:pt x="156949" y="313899"/>
                  </a:cubicBezTo>
                  <a:cubicBezTo>
                    <a:pt x="169149" y="321524"/>
                    <a:pt x="184245" y="322998"/>
                    <a:pt x="197893" y="327547"/>
                  </a:cubicBezTo>
                  <a:lnTo>
                    <a:pt x="259307" y="348018"/>
                  </a:lnTo>
                  <a:cubicBezTo>
                    <a:pt x="266131" y="350293"/>
                    <a:pt x="272586" y="354842"/>
                    <a:pt x="279779" y="354842"/>
                  </a:cubicBezTo>
                  <a:lnTo>
                    <a:pt x="300251" y="354842"/>
                  </a:ln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itle 4">
            <a:extLst>
              <a:ext uri="{FF2B5EF4-FFF2-40B4-BE49-F238E27FC236}">
                <a16:creationId xmlns:a16="http://schemas.microsoft.com/office/drawing/2014/main" id="{DC664FAB-AED3-394F-999C-2665394E7B75}"/>
              </a:ext>
            </a:extLst>
          </p:cNvPr>
          <p:cNvSpPr txBox="1">
            <a:spLocks/>
          </p:cNvSpPr>
          <p:nvPr/>
        </p:nvSpPr>
        <p:spPr>
          <a:xfrm>
            <a:off x="4510446" y="4141437"/>
            <a:ext cx="1012920" cy="186097"/>
          </a:xfrm>
          <a:prstGeom prst="rect">
            <a:avLst/>
          </a:prstGeom>
        </p:spPr>
        <p:txBody>
          <a:bodyPr/>
          <a:lstStyle>
            <a:lvl1pPr algn="l" rtl="0" eaLnBrk="1" fontAlgn="base" hangingPunct="1">
              <a:spcBef>
                <a:spcPct val="0"/>
              </a:spcBef>
              <a:spcAft>
                <a:spcPct val="0"/>
              </a:spcAft>
              <a:defRPr sz="4400" kern="1200">
                <a:solidFill>
                  <a:schemeClr val="tx2"/>
                </a:solidFill>
                <a:latin typeface="+mj-lt"/>
                <a:ea typeface="ＭＳ Ｐゴシック" charset="-128"/>
                <a:cs typeface="ＭＳ Ｐゴシック" charset="-128"/>
              </a:defRPr>
            </a:lvl1pPr>
            <a:lvl2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2pPr>
            <a:lvl3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3pPr>
            <a:lvl4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4pPr>
            <a:lvl5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5pPr>
            <a:lvl6pPr marL="4572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6pPr>
            <a:lvl7pPr marL="9144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7pPr>
            <a:lvl8pPr marL="13716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8pPr>
            <a:lvl9pPr marL="18288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9pPr>
          </a:lstStyle>
          <a:p>
            <a:pPr algn="ctr"/>
            <a:r>
              <a:rPr lang="en-US" sz="1200" dirty="0">
                <a:solidFill>
                  <a:schemeClr val="tx1"/>
                </a:solidFill>
                <a:latin typeface="Arial"/>
                <a:cs typeface="Arial"/>
              </a:rPr>
              <a:t>Pit Stop Cave</a:t>
            </a:r>
          </a:p>
        </p:txBody>
      </p:sp>
      <p:cxnSp>
        <p:nvCxnSpPr>
          <p:cNvPr id="10" name="Straight Arrow Connector 9">
            <a:extLst>
              <a:ext uri="{FF2B5EF4-FFF2-40B4-BE49-F238E27FC236}">
                <a16:creationId xmlns:a16="http://schemas.microsoft.com/office/drawing/2014/main" id="{22C2F0BA-1680-5045-9309-A8A961384965}"/>
              </a:ext>
            </a:extLst>
          </p:cNvPr>
          <p:cNvCxnSpPr/>
          <p:nvPr/>
        </p:nvCxnSpPr>
        <p:spPr>
          <a:xfrm flipV="1">
            <a:off x="5314518" y="4234486"/>
            <a:ext cx="382214" cy="1306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30077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 name="Picture 5" descr="IMG_1196.JPG">
            <a:extLst>
              <a:ext uri="{FF2B5EF4-FFF2-40B4-BE49-F238E27FC236}">
                <a16:creationId xmlns:a16="http://schemas.microsoft.com/office/drawing/2014/main" id="{A0CA5D5E-1FFC-0A42-951E-45686292092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746272" y="1161737"/>
            <a:ext cx="6344435" cy="3924613"/>
          </a:xfrm>
          <a:prstGeom prst="rect">
            <a:avLst/>
          </a:prstGeom>
          <a:ln>
            <a:noFill/>
          </a:ln>
          <a:effectLst>
            <a:softEdge rad="112500"/>
          </a:effectLst>
        </p:spPr>
      </p:pic>
      <p:sp>
        <p:nvSpPr>
          <p:cNvPr id="4" name="Title 1">
            <a:extLst>
              <a:ext uri="{FF2B5EF4-FFF2-40B4-BE49-F238E27FC236}">
                <a16:creationId xmlns:a16="http://schemas.microsoft.com/office/drawing/2014/main" id="{D2C2E6AC-E1E3-284D-B255-BC8DD9327C0D}"/>
              </a:ext>
            </a:extLst>
          </p:cNvPr>
          <p:cNvSpPr>
            <a:spLocks noGrp="1"/>
          </p:cNvSpPr>
          <p:nvPr>
            <p:ph type="title"/>
          </p:nvPr>
        </p:nvSpPr>
        <p:spPr>
          <a:xfrm>
            <a:off x="102121" y="171450"/>
            <a:ext cx="8153400" cy="742950"/>
          </a:xfrm>
        </p:spPr>
        <p:txBody>
          <a:bodyPr/>
          <a:lstStyle/>
          <a:p>
            <a:r>
              <a:rPr lang="en-US" dirty="0"/>
              <a:t>Gas Leak Project Outcomes </a:t>
            </a:r>
          </a:p>
        </p:txBody>
      </p:sp>
      <p:sp>
        <p:nvSpPr>
          <p:cNvPr id="7" name="Content Placeholder 2">
            <a:extLst>
              <a:ext uri="{FF2B5EF4-FFF2-40B4-BE49-F238E27FC236}">
                <a16:creationId xmlns:a16="http://schemas.microsoft.com/office/drawing/2014/main" id="{A1C11468-8A3A-074D-BED5-1E4750521575}"/>
              </a:ext>
            </a:extLst>
          </p:cNvPr>
          <p:cNvSpPr>
            <a:spLocks noGrp="1"/>
          </p:cNvSpPr>
          <p:nvPr>
            <p:ph idx="1"/>
          </p:nvPr>
        </p:nvSpPr>
        <p:spPr>
          <a:xfrm>
            <a:off x="0" y="1316494"/>
            <a:ext cx="2835951" cy="3827006"/>
          </a:xfrm>
        </p:spPr>
        <p:txBody>
          <a:bodyPr/>
          <a:lstStyle/>
          <a:p>
            <a:r>
              <a:rPr lang="en-US" sz="1800" dirty="0"/>
              <a:t>Natural attenuation over multiple rain events after remediation of USTs and clearing of all fume issues across the LRC system</a:t>
            </a:r>
          </a:p>
          <a:p>
            <a:r>
              <a:rPr lang="en-US" sz="1800" dirty="0"/>
              <a:t>Additional sampling  in 2021 suggested that any residual gas had been naturally flushed/attenuated through the system</a:t>
            </a:r>
          </a:p>
        </p:txBody>
      </p:sp>
    </p:spTree>
    <p:extLst>
      <p:ext uri="{BB962C8B-B14F-4D97-AF65-F5344CB8AC3E}">
        <p14:creationId xmlns:p14="http://schemas.microsoft.com/office/powerpoint/2010/main" val="9787835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4"/>
          <p:cNvSpPr>
            <a:spLocks noGrp="1"/>
          </p:cNvSpPr>
          <p:nvPr>
            <p:ph type="title"/>
          </p:nvPr>
        </p:nvSpPr>
        <p:spPr>
          <a:xfrm>
            <a:off x="419100" y="-41214"/>
            <a:ext cx="8305800" cy="990600"/>
          </a:xfrm>
        </p:spPr>
        <p:txBody>
          <a:bodyPr/>
          <a:lstStyle/>
          <a:p>
            <a:r>
              <a:rPr lang="en-US" sz="3800" dirty="0">
                <a:solidFill>
                  <a:srgbClr val="C00000"/>
                </a:solidFill>
                <a:latin typeface="Arial"/>
                <a:cs typeface="Arial"/>
              </a:rPr>
              <a:t>Bowling Green, KY- Historical Context</a:t>
            </a:r>
          </a:p>
        </p:txBody>
      </p:sp>
      <p:sp>
        <p:nvSpPr>
          <p:cNvPr id="3" name="Text Placeholder 1"/>
          <p:cNvSpPr>
            <a:spLocks noGrp="1"/>
          </p:cNvSpPr>
          <p:nvPr>
            <p:ph sz="quarter" idx="4294967295"/>
          </p:nvPr>
        </p:nvSpPr>
        <p:spPr>
          <a:xfrm>
            <a:off x="152400" y="1133693"/>
            <a:ext cx="5873646" cy="3880447"/>
          </a:xfrm>
          <a:prstGeom prst="rect">
            <a:avLst/>
          </a:prstGeom>
        </p:spPr>
        <p:txBody>
          <a:bodyPr/>
          <a:lstStyle/>
          <a:p>
            <a:pPr>
              <a:spcBef>
                <a:spcPts val="0"/>
              </a:spcBef>
              <a:buClr>
                <a:schemeClr val="tx2"/>
              </a:buClr>
              <a:buFont typeface="Wingdings" pitchFamily="2" charset="2"/>
              <a:buChar char="q"/>
            </a:pPr>
            <a:r>
              <a:rPr lang="en-US" sz="1900" dirty="0"/>
              <a:t>Since the late 1970s, the City of Bowling Green, KY has seen dozens of gasoline leaks</a:t>
            </a:r>
          </a:p>
          <a:p>
            <a:pPr>
              <a:spcBef>
                <a:spcPts val="0"/>
              </a:spcBef>
              <a:buClr>
                <a:schemeClr val="tx2"/>
              </a:buClr>
              <a:buFont typeface="Wingdings" pitchFamily="2" charset="2"/>
              <a:buChar char="q"/>
            </a:pPr>
            <a:r>
              <a:rPr lang="en-US" sz="1900" dirty="0"/>
              <a:t>Most recent in 2019 (Lost River Cave system)</a:t>
            </a:r>
          </a:p>
          <a:p>
            <a:pPr>
              <a:spcBef>
                <a:spcPts val="0"/>
              </a:spcBef>
              <a:buClr>
                <a:schemeClr val="tx2"/>
              </a:buClr>
              <a:buFont typeface="Wingdings" pitchFamily="2" charset="2"/>
              <a:buChar char="q"/>
            </a:pPr>
            <a:endParaRPr lang="en-US" sz="1900" dirty="0">
              <a:cs typeface="Times New Roman" pitchFamily="18" charset="0"/>
            </a:endParaRPr>
          </a:p>
        </p:txBody>
      </p:sp>
      <p:pic>
        <p:nvPicPr>
          <p:cNvPr id="5" name="Picture 3">
            <a:extLst>
              <a:ext uri="{FF2B5EF4-FFF2-40B4-BE49-F238E27FC236}">
                <a16:creationId xmlns:a16="http://schemas.microsoft.com/office/drawing/2014/main" id="{DE9EE695-3540-E941-80D8-D1BE1D256D4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77349" y="1232946"/>
            <a:ext cx="2883621" cy="13311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7" name="Straight Arrow Connector 6">
            <a:extLst>
              <a:ext uri="{FF2B5EF4-FFF2-40B4-BE49-F238E27FC236}">
                <a16:creationId xmlns:a16="http://schemas.microsoft.com/office/drawing/2014/main" id="{9A1CA101-48B4-974F-98BE-05FA4F7E0581}"/>
              </a:ext>
            </a:extLst>
          </p:cNvPr>
          <p:cNvCxnSpPr>
            <a:cxnSpLocks/>
          </p:cNvCxnSpPr>
          <p:nvPr/>
        </p:nvCxnSpPr>
        <p:spPr>
          <a:xfrm flipH="1" flipV="1">
            <a:off x="7143088" y="2247608"/>
            <a:ext cx="838097" cy="384357"/>
          </a:xfrm>
          <a:prstGeom prst="straightConnector1">
            <a:avLst/>
          </a:prstGeom>
          <a:ln w="22225">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EA79EBC-C986-FA4F-9EF1-0519F81A6998}"/>
              </a:ext>
            </a:extLst>
          </p:cNvPr>
          <p:cNvSpPr txBox="1"/>
          <p:nvPr/>
        </p:nvSpPr>
        <p:spPr>
          <a:xfrm>
            <a:off x="7224001" y="2564116"/>
            <a:ext cx="2297596" cy="646331"/>
          </a:xfrm>
          <a:prstGeom prst="rect">
            <a:avLst/>
          </a:prstGeom>
          <a:noFill/>
        </p:spPr>
        <p:txBody>
          <a:bodyPr wrap="square" rtlCol="0">
            <a:spAutoFit/>
          </a:bodyPr>
          <a:lstStyle/>
          <a:p>
            <a:r>
              <a:rPr lang="en-US" dirty="0"/>
              <a:t>Bowling Green, Warren County, KY</a:t>
            </a:r>
          </a:p>
        </p:txBody>
      </p:sp>
      <p:pic>
        <p:nvPicPr>
          <p:cNvPr id="11" name="Picture 10">
            <a:extLst>
              <a:ext uri="{FF2B5EF4-FFF2-40B4-BE49-F238E27FC236}">
                <a16:creationId xmlns:a16="http://schemas.microsoft.com/office/drawing/2014/main" id="{41114E82-4C2E-504D-9CE9-365C25796EB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256273" y="2443155"/>
            <a:ext cx="3027763" cy="2342151"/>
          </a:xfrm>
          <a:prstGeom prst="rect">
            <a:avLst/>
          </a:prstGeom>
          <a:ln>
            <a:noFill/>
          </a:ln>
          <a:effectLst>
            <a:outerShdw blurRad="190500" algn="tl" rotWithShape="0">
              <a:srgbClr val="000000">
                <a:alpha val="70000"/>
              </a:srgbClr>
            </a:outerShdw>
          </a:effectLst>
        </p:spPr>
      </p:pic>
      <p:pic>
        <p:nvPicPr>
          <p:cNvPr id="13" name="Picture 12">
            <a:extLst>
              <a:ext uri="{FF2B5EF4-FFF2-40B4-BE49-F238E27FC236}">
                <a16:creationId xmlns:a16="http://schemas.microsoft.com/office/drawing/2014/main" id="{F9C5F7A2-7E3D-834A-ADA6-F093B3347A0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3779049" y="3455342"/>
            <a:ext cx="2024095" cy="1237038"/>
          </a:xfrm>
          <a:prstGeom prst="rect">
            <a:avLst/>
          </a:prstGeom>
          <a:ln>
            <a:noFill/>
          </a:ln>
          <a:effectLst>
            <a:outerShdw blurRad="190500" algn="tl" rotWithShape="0">
              <a:srgbClr val="000000">
                <a:alpha val="70000"/>
              </a:srgbClr>
            </a:outerShdw>
          </a:effectLst>
        </p:spPr>
      </p:pic>
      <p:pic>
        <p:nvPicPr>
          <p:cNvPr id="19" name="Content Placeholder 5">
            <a:extLst>
              <a:ext uri="{FF2B5EF4-FFF2-40B4-BE49-F238E27FC236}">
                <a16:creationId xmlns:a16="http://schemas.microsoft.com/office/drawing/2014/main" id="{380D4F36-A8D1-F24D-B9F6-2E95CDE5E4F2}"/>
              </a:ext>
            </a:extLst>
          </p:cNvPr>
          <p:cNvPicPr>
            <a:picLocks noGrp="1" noChangeAspect="1"/>
          </p:cNvPicPr>
          <p:nvPr>
            <p:ph idx="1"/>
          </p:nvPr>
        </p:nvPicPr>
        <p:blipFill rotWithShape="1">
          <a:blip r:embed="rId5" cstate="screen">
            <a:extLst>
              <a:ext uri="{28A0092B-C50C-407E-A947-70E740481C1C}">
                <a14:useLocalDpi xmlns:a14="http://schemas.microsoft.com/office/drawing/2010/main"/>
              </a:ext>
            </a:extLst>
          </a:blip>
          <a:srcRect/>
          <a:stretch/>
        </p:blipFill>
        <p:spPr>
          <a:xfrm rot="5400000">
            <a:off x="2739495" y="3802944"/>
            <a:ext cx="1046726" cy="1519204"/>
          </a:xfrm>
          <a:prstGeom prst="rect">
            <a:avLst/>
          </a:prstGeom>
          <a:ln>
            <a:noFill/>
          </a:ln>
          <a:effectLst>
            <a:outerShdw blurRad="190500" algn="tl" rotWithShape="0">
              <a:srgbClr val="000000">
                <a:alpha val="70000"/>
              </a:srgbClr>
            </a:outerShdw>
          </a:effectLst>
        </p:spPr>
      </p:pic>
      <p:pic>
        <p:nvPicPr>
          <p:cNvPr id="20" name="Picture 19">
            <a:extLst>
              <a:ext uri="{FF2B5EF4-FFF2-40B4-BE49-F238E27FC236}">
                <a16:creationId xmlns:a16="http://schemas.microsoft.com/office/drawing/2014/main" id="{B760CD2E-63BE-2546-BA25-8FD28C2CC01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a:off x="2386953" y="2324594"/>
            <a:ext cx="1807978" cy="1575371"/>
          </a:xfrm>
          <a:prstGeom prst="rect">
            <a:avLst/>
          </a:prstGeom>
          <a:ln>
            <a:noFill/>
          </a:ln>
          <a:effectLst>
            <a:outerShdw blurRad="190500" algn="tl" rotWithShape="0">
              <a:srgbClr val="000000">
                <a:alpha val="70000"/>
              </a:srgbClr>
            </a:outerShdw>
          </a:effectLst>
        </p:spPr>
      </p:pic>
      <p:pic>
        <p:nvPicPr>
          <p:cNvPr id="21" name="Picture 20">
            <a:extLst>
              <a:ext uri="{FF2B5EF4-FFF2-40B4-BE49-F238E27FC236}">
                <a16:creationId xmlns:a16="http://schemas.microsoft.com/office/drawing/2014/main" id="{02460261-1CF4-D144-8401-C4226950ED0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5400000">
            <a:off x="5368044" y="3473903"/>
            <a:ext cx="1803694" cy="1420316"/>
          </a:xfrm>
          <a:prstGeom prst="rect">
            <a:avLst/>
          </a:prstGeom>
          <a:ln>
            <a:noFill/>
          </a:ln>
          <a:effectLst>
            <a:outerShdw blurRad="190500" algn="tl" rotWithShape="0">
              <a:srgbClr val="000000">
                <a:alpha val="70000"/>
              </a:srgbClr>
            </a:outerShdw>
          </a:effectLst>
        </p:spPr>
      </p:pic>
      <p:pic>
        <p:nvPicPr>
          <p:cNvPr id="22" name="Picture 21">
            <a:extLst>
              <a:ext uri="{FF2B5EF4-FFF2-40B4-BE49-F238E27FC236}">
                <a16:creationId xmlns:a16="http://schemas.microsoft.com/office/drawing/2014/main" id="{325F2D62-DF69-CA48-AC91-302F1273950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5400000">
            <a:off x="7023775" y="3922511"/>
            <a:ext cx="1247609" cy="103482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191691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ext Placeholder 1"/>
          <p:cNvSpPr txBox="1">
            <a:spLocks/>
          </p:cNvSpPr>
          <p:nvPr/>
        </p:nvSpPr>
        <p:spPr bwMode="auto">
          <a:xfrm>
            <a:off x="152400" y="1399488"/>
            <a:ext cx="8939135" cy="18051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19088" indent="-319088" algn="l" rtl="0" eaLnBrk="1" fontAlgn="base" hangingPunct="1">
              <a:spcBef>
                <a:spcPts val="700"/>
              </a:spcBef>
              <a:spcAft>
                <a:spcPct val="0"/>
              </a:spcAft>
              <a:buClr>
                <a:schemeClr val="accent2"/>
              </a:buClr>
              <a:buSzPct val="60000"/>
              <a:buFont typeface="Wingdings" charset="2"/>
              <a:buChar char=""/>
              <a:defRPr sz="2900" kern="1200">
                <a:solidFill>
                  <a:schemeClr val="tx1"/>
                </a:solidFill>
                <a:latin typeface="+mn-lt"/>
                <a:ea typeface="ＭＳ Ｐゴシック" charset="-128"/>
                <a:cs typeface="ＭＳ Ｐゴシック" charset="-128"/>
              </a:defRPr>
            </a:lvl1pPr>
            <a:lvl2pPr marL="639763" indent="-273050" algn="l" rtl="0" eaLnBrk="1" fontAlgn="base" hangingPunct="1">
              <a:spcBef>
                <a:spcPts val="550"/>
              </a:spcBef>
              <a:spcAft>
                <a:spcPct val="0"/>
              </a:spcAft>
              <a:buClr>
                <a:schemeClr val="accent1"/>
              </a:buClr>
              <a:buSzPct val="70000"/>
              <a:buFont typeface="Wingdings 2" charset="2"/>
              <a:buChar char=""/>
              <a:defRPr sz="2600" kern="1200">
                <a:solidFill>
                  <a:schemeClr val="tx1"/>
                </a:solidFill>
                <a:latin typeface="+mn-lt"/>
                <a:ea typeface="ＭＳ Ｐゴシック" charset="-128"/>
                <a:cs typeface="+mn-cs"/>
              </a:defRPr>
            </a:lvl2pPr>
            <a:lvl3pPr marL="914400" indent="-228600" algn="l" rtl="0" eaLnBrk="1" fontAlgn="base" hangingPunct="1">
              <a:spcBef>
                <a:spcPts val="500"/>
              </a:spcBef>
              <a:spcAft>
                <a:spcPct val="0"/>
              </a:spcAft>
              <a:buClr>
                <a:schemeClr val="accent2"/>
              </a:buClr>
              <a:buSzPct val="75000"/>
              <a:buFont typeface="Wingdings" charset="2"/>
              <a:buChar char=""/>
              <a:defRPr sz="2300" kern="1200">
                <a:solidFill>
                  <a:schemeClr val="tx1"/>
                </a:solidFill>
                <a:latin typeface="+mn-lt"/>
                <a:ea typeface="ＭＳ Ｐゴシック" charset="-128"/>
                <a:cs typeface="+mn-cs"/>
              </a:defRPr>
            </a:lvl3pPr>
            <a:lvl4pPr marL="1371600" indent="-228600" algn="l" rtl="0" eaLnBrk="1" fontAlgn="base" hangingPunct="1">
              <a:spcBef>
                <a:spcPts val="400"/>
              </a:spcBef>
              <a:spcAft>
                <a:spcPct val="0"/>
              </a:spcAft>
              <a:buClr>
                <a:srgbClr val="B32C16"/>
              </a:buClr>
              <a:buSzPct val="75000"/>
              <a:buFont typeface="Wingdings" charset="2"/>
              <a:buChar char=""/>
              <a:defRPr sz="2000" kern="1200">
                <a:solidFill>
                  <a:schemeClr val="tx1"/>
                </a:solidFill>
                <a:latin typeface="+mn-lt"/>
                <a:ea typeface="ＭＳ Ｐゴシック" charset="-128"/>
                <a:cs typeface="+mn-cs"/>
              </a:defRPr>
            </a:lvl4pPr>
            <a:lvl5pPr marL="1828800" indent="-228600" algn="l" rtl="0" eaLnBrk="1" fontAlgn="base" hangingPunct="1">
              <a:spcBef>
                <a:spcPts val="400"/>
              </a:spcBef>
              <a:spcAft>
                <a:spcPct val="0"/>
              </a:spcAft>
              <a:buClr>
                <a:srgbClr val="F5CD2D"/>
              </a:buClr>
              <a:buSzPct val="65000"/>
              <a:buFont typeface="Wingdings" charset="2"/>
              <a:buChar char=""/>
              <a:defRPr sz="2000" kern="1200">
                <a:solidFill>
                  <a:schemeClr val="tx1"/>
                </a:solidFill>
                <a:latin typeface="+mn-lt"/>
                <a:ea typeface="ＭＳ Ｐゴシック" charset="-128"/>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Clr>
                <a:schemeClr val="tx2"/>
              </a:buClr>
              <a:buFont typeface="Wingdings" pitchFamily="2" charset="2"/>
              <a:buChar char="q"/>
            </a:pPr>
            <a:r>
              <a:rPr lang="en-US" sz="2200" dirty="0">
                <a:cs typeface="Times New Roman" pitchFamily="18" charset="0"/>
              </a:rPr>
              <a:t>Gasoline and other LNAPLs are common contaminants in urban karst aquifer systems</a:t>
            </a:r>
          </a:p>
          <a:p>
            <a:pPr>
              <a:buClr>
                <a:schemeClr val="tx2"/>
              </a:buClr>
              <a:buFont typeface="Wingdings" pitchFamily="2" charset="2"/>
              <a:buChar char="q"/>
            </a:pPr>
            <a:r>
              <a:rPr lang="en-US" sz="2200" dirty="0">
                <a:cs typeface="Times New Roman" pitchFamily="18" charset="0"/>
              </a:rPr>
              <a:t>LRC gasoline leak in 2019 identified and remediated through strategic use of existing data, GIS, dye tracing, and in-cave remediation techniques</a:t>
            </a:r>
          </a:p>
          <a:p>
            <a:pPr>
              <a:buClr>
                <a:schemeClr val="tx2"/>
              </a:buClr>
              <a:buFont typeface="Wingdings" pitchFamily="2" charset="2"/>
              <a:buChar char="q"/>
            </a:pPr>
            <a:r>
              <a:rPr lang="en-US" sz="2200" dirty="0">
                <a:cs typeface="Times New Roman" pitchFamily="18" charset="0"/>
              </a:rPr>
              <a:t>Further dye tracing revealed that Pit Stop Cave is indeed a “pit stop” or just one of the many tributary channels in the LRC system</a:t>
            </a:r>
          </a:p>
          <a:p>
            <a:pPr>
              <a:buClr>
                <a:schemeClr val="tx2"/>
              </a:buClr>
              <a:buFont typeface="Wingdings" pitchFamily="2" charset="2"/>
              <a:buChar char="q"/>
            </a:pPr>
            <a:r>
              <a:rPr lang="en-US" sz="2200" dirty="0">
                <a:cs typeface="Times New Roman" pitchFamily="18" charset="0"/>
              </a:rPr>
              <a:t>Residual gasoline has been almost completely flushed through Pit Stop Cave through the natural movement of groundwater in less than 18 months</a:t>
            </a:r>
          </a:p>
          <a:p>
            <a:pPr>
              <a:buClr>
                <a:schemeClr val="tx2"/>
              </a:buClr>
              <a:buFont typeface="Wingdings" pitchFamily="2" charset="2"/>
              <a:buChar char="q"/>
            </a:pPr>
            <a:endParaRPr lang="en-US" sz="2200" dirty="0">
              <a:cs typeface="Times New Roman" pitchFamily="18" charset="0"/>
            </a:endParaRPr>
          </a:p>
          <a:p>
            <a:pPr>
              <a:buClr>
                <a:schemeClr val="tx2"/>
              </a:buClr>
              <a:buFont typeface="Wingdings" pitchFamily="2" charset="2"/>
              <a:buChar char="q"/>
            </a:pPr>
            <a:endParaRPr lang="en-US" sz="2200" dirty="0">
              <a:cs typeface="Times New Roman" pitchFamily="18" charset="0"/>
            </a:endParaRPr>
          </a:p>
        </p:txBody>
      </p:sp>
      <p:sp>
        <p:nvSpPr>
          <p:cNvPr id="5" name="Title 4"/>
          <p:cNvSpPr>
            <a:spLocks noGrp="1"/>
          </p:cNvSpPr>
          <p:nvPr>
            <p:ph type="title"/>
          </p:nvPr>
        </p:nvSpPr>
        <p:spPr>
          <a:xfrm>
            <a:off x="152400" y="98274"/>
            <a:ext cx="4032110" cy="742950"/>
          </a:xfrm>
        </p:spPr>
        <p:txBody>
          <a:bodyPr/>
          <a:lstStyle/>
          <a:p>
            <a:r>
              <a:rPr lang="en-US" sz="3000" dirty="0"/>
              <a:t>Conclusions</a:t>
            </a:r>
          </a:p>
        </p:txBody>
      </p:sp>
    </p:spTree>
    <p:extLst>
      <p:ext uri="{BB962C8B-B14F-4D97-AF65-F5344CB8AC3E}">
        <p14:creationId xmlns:p14="http://schemas.microsoft.com/office/powerpoint/2010/main" val="20708156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3240024" y="0"/>
            <a:ext cx="2663952" cy="990600"/>
          </a:xfrm>
        </p:spPr>
        <p:txBody>
          <a:bodyPr/>
          <a:lstStyle/>
          <a:p>
            <a:r>
              <a:rPr lang="en-US" dirty="0"/>
              <a:t>Thank You! </a:t>
            </a:r>
          </a:p>
        </p:txBody>
      </p:sp>
      <p:pic>
        <p:nvPicPr>
          <p:cNvPr id="4" name="Picture 3" descr="wkucuplong_gb.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0429" y="4570031"/>
            <a:ext cx="1371600" cy="446927"/>
          </a:xfrm>
          <a:prstGeom prst="rect">
            <a:avLst/>
          </a:prstGeom>
        </p:spPr>
      </p:pic>
      <p:pic>
        <p:nvPicPr>
          <p:cNvPr id="5" name="Picture 4" descr="CHNGES Logo Final whitelong2-0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76349" y="4570031"/>
            <a:ext cx="1828800" cy="560157"/>
          </a:xfrm>
          <a:prstGeom prst="rect">
            <a:avLst/>
          </a:prstGeom>
        </p:spPr>
      </p:pic>
      <p:pic>
        <p:nvPicPr>
          <p:cNvPr id="7" name="Picture 6" descr="underbg logo final.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5908" y="4454216"/>
            <a:ext cx="1357563" cy="678555"/>
          </a:xfrm>
          <a:prstGeom prst="rect">
            <a:avLst/>
          </a:prstGeom>
        </p:spPr>
      </p:pic>
      <p:pic>
        <p:nvPicPr>
          <p:cNvPr id="6" name="Picture 5">
            <a:extLst>
              <a:ext uri="{FF2B5EF4-FFF2-40B4-BE49-F238E27FC236}">
                <a16:creationId xmlns:a16="http://schemas.microsoft.com/office/drawing/2014/main" id="{711157B4-2FF7-8944-B3EF-D2115558890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3117019" y="1719630"/>
            <a:ext cx="2909963" cy="2182472"/>
          </a:xfrm>
          <a:prstGeom prst="rect">
            <a:avLst/>
          </a:prstGeom>
          <a:ln>
            <a:noFill/>
          </a:ln>
          <a:effectLst>
            <a:softEdge rad="112500"/>
          </a:effectLst>
        </p:spPr>
      </p:pic>
      <p:pic>
        <p:nvPicPr>
          <p:cNvPr id="9" name="Picture 8">
            <a:extLst>
              <a:ext uri="{FF2B5EF4-FFF2-40B4-BE49-F238E27FC236}">
                <a16:creationId xmlns:a16="http://schemas.microsoft.com/office/drawing/2014/main" id="{F489452A-EE30-CD4A-A9C3-313B9AC9D2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202696" y="1719629"/>
            <a:ext cx="2909964" cy="2182473"/>
          </a:xfrm>
          <a:prstGeom prst="rect">
            <a:avLst/>
          </a:prstGeom>
          <a:ln>
            <a:noFill/>
          </a:ln>
          <a:effectLst>
            <a:softEdge rad="112500"/>
          </a:effectLst>
        </p:spPr>
      </p:pic>
      <p:pic>
        <p:nvPicPr>
          <p:cNvPr id="12" name="Picture 11">
            <a:extLst>
              <a:ext uri="{FF2B5EF4-FFF2-40B4-BE49-F238E27FC236}">
                <a16:creationId xmlns:a16="http://schemas.microsoft.com/office/drawing/2014/main" id="{41E7CAF7-B4E8-C645-8486-2B33FCDBB8E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00000">
            <a:off x="6029294" y="1707221"/>
            <a:ext cx="2909964" cy="2182473"/>
          </a:xfrm>
          <a:prstGeom prst="rect">
            <a:avLst/>
          </a:prstGeom>
          <a:ln>
            <a:noFill/>
          </a:ln>
          <a:effectLst>
            <a:softEdge rad="112500"/>
          </a:effectLst>
        </p:spPr>
      </p:pic>
      <p:pic>
        <p:nvPicPr>
          <p:cNvPr id="11" name="Picture 10">
            <a:extLst>
              <a:ext uri="{FF2B5EF4-FFF2-40B4-BE49-F238E27FC236}">
                <a16:creationId xmlns:a16="http://schemas.microsoft.com/office/drawing/2014/main" id="{39D2E672-3F44-E843-A2D7-A6A973E68D69}"/>
              </a:ext>
            </a:extLst>
          </p:cNvPr>
          <p:cNvPicPr>
            <a:picLocks noChangeAspect="1"/>
          </p:cNvPicPr>
          <p:nvPr/>
        </p:nvPicPr>
        <p:blipFill>
          <a:blip r:embed="rId8" cstate="screen">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6137534" y="4208925"/>
            <a:ext cx="798892" cy="1037931"/>
          </a:xfrm>
          <a:prstGeom prst="rect">
            <a:avLst/>
          </a:prstGeom>
        </p:spPr>
      </p:pic>
      <p:pic>
        <p:nvPicPr>
          <p:cNvPr id="10" name="Picture 9">
            <a:extLst>
              <a:ext uri="{FF2B5EF4-FFF2-40B4-BE49-F238E27FC236}">
                <a16:creationId xmlns:a16="http://schemas.microsoft.com/office/drawing/2014/main" id="{BE80668A-6F5C-4745-8DAB-3A8A25411BDD}"/>
              </a:ext>
            </a:extLst>
          </p:cNvPr>
          <p:cNvPicPr>
            <a:picLocks noChangeAspect="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59216" y="4375879"/>
            <a:ext cx="704021" cy="704021"/>
          </a:xfrm>
          <a:prstGeom prst="rect">
            <a:avLst/>
          </a:prstGeom>
        </p:spPr>
      </p:pic>
    </p:spTree>
    <p:extLst>
      <p:ext uri="{BB962C8B-B14F-4D97-AF65-F5344CB8AC3E}">
        <p14:creationId xmlns:p14="http://schemas.microsoft.com/office/powerpoint/2010/main" val="21671886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4"/>
          <p:cNvSpPr>
            <a:spLocks noGrp="1"/>
          </p:cNvSpPr>
          <p:nvPr>
            <p:ph type="title"/>
          </p:nvPr>
        </p:nvSpPr>
        <p:spPr>
          <a:xfrm>
            <a:off x="58288" y="-14127"/>
            <a:ext cx="9023251" cy="990600"/>
          </a:xfrm>
        </p:spPr>
        <p:txBody>
          <a:bodyPr/>
          <a:lstStyle/>
          <a:p>
            <a:r>
              <a:rPr lang="en-US" sz="3800" dirty="0">
                <a:solidFill>
                  <a:srgbClr val="C00000"/>
                </a:solidFill>
                <a:latin typeface="Arial"/>
                <a:cs typeface="Arial"/>
              </a:rPr>
              <a:t>Lost River Cave System- Bowling Green</a:t>
            </a:r>
          </a:p>
        </p:txBody>
      </p:sp>
      <p:sp>
        <p:nvSpPr>
          <p:cNvPr id="3" name="Text Placeholder 1"/>
          <p:cNvSpPr>
            <a:spLocks noGrp="1"/>
          </p:cNvSpPr>
          <p:nvPr>
            <p:ph sz="quarter" idx="4294967295"/>
          </p:nvPr>
        </p:nvSpPr>
        <p:spPr>
          <a:xfrm>
            <a:off x="58289" y="1171170"/>
            <a:ext cx="3599311" cy="1564536"/>
          </a:xfrm>
          <a:prstGeom prst="rect">
            <a:avLst/>
          </a:prstGeom>
        </p:spPr>
        <p:txBody>
          <a:bodyPr/>
          <a:lstStyle/>
          <a:p>
            <a:pPr>
              <a:spcBef>
                <a:spcPts val="0"/>
              </a:spcBef>
              <a:buClr>
                <a:schemeClr val="tx2"/>
              </a:buClr>
              <a:buFont typeface="Wingdings" pitchFamily="2" charset="2"/>
              <a:buChar char="q"/>
            </a:pPr>
            <a:r>
              <a:rPr lang="en-US" sz="1600" dirty="0">
                <a:cs typeface="Times New Roman" pitchFamily="18" charset="0"/>
              </a:rPr>
              <a:t>Complex urban karst hydrology, including over 1,400 injection wells</a:t>
            </a:r>
          </a:p>
          <a:p>
            <a:pPr>
              <a:spcBef>
                <a:spcPts val="0"/>
              </a:spcBef>
              <a:buClr>
                <a:schemeClr val="tx2"/>
              </a:buClr>
              <a:buFont typeface="Wingdings" pitchFamily="2" charset="2"/>
              <a:buChar char="q"/>
            </a:pPr>
            <a:r>
              <a:rPr lang="en-US" sz="1600" dirty="0">
                <a:cs typeface="Times New Roman" pitchFamily="18" charset="0"/>
              </a:rPr>
              <a:t>Most prominent cave system is Lost River Cave (LRC), with more than 10 km of surveyed passage and multiple tributary caves</a:t>
            </a:r>
          </a:p>
        </p:txBody>
      </p:sp>
      <p:pic>
        <p:nvPicPr>
          <p:cNvPr id="15" name="Picture 14" descr="Screen Shot 2016-09-26 at 1.17.45 AM.png">
            <a:extLst>
              <a:ext uri="{FF2B5EF4-FFF2-40B4-BE49-F238E27FC236}">
                <a16:creationId xmlns:a16="http://schemas.microsoft.com/office/drawing/2014/main" id="{ADF8DB15-F6C8-324E-BCC5-632D60A8205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715758" y="1232377"/>
            <a:ext cx="5365782" cy="3586779"/>
          </a:xfrm>
          <a:prstGeom prst="rect">
            <a:avLst/>
          </a:prstGeom>
        </p:spPr>
      </p:pic>
      <p:sp>
        <p:nvSpPr>
          <p:cNvPr id="16" name="Title 4">
            <a:extLst>
              <a:ext uri="{FF2B5EF4-FFF2-40B4-BE49-F238E27FC236}">
                <a16:creationId xmlns:a16="http://schemas.microsoft.com/office/drawing/2014/main" id="{6DDF5D06-2ACB-A84A-9F3C-92D84660A0D0}"/>
              </a:ext>
            </a:extLst>
          </p:cNvPr>
          <p:cNvSpPr txBox="1">
            <a:spLocks/>
          </p:cNvSpPr>
          <p:nvPr/>
        </p:nvSpPr>
        <p:spPr>
          <a:xfrm>
            <a:off x="3529337" y="4829326"/>
            <a:ext cx="5627200" cy="72150"/>
          </a:xfrm>
          <a:prstGeom prst="rect">
            <a:avLst/>
          </a:prstGeom>
        </p:spPr>
        <p:txBody>
          <a:bodyPr/>
          <a:lstStyle>
            <a:lvl1pPr algn="l" rtl="0" eaLnBrk="1" fontAlgn="base" hangingPunct="1">
              <a:spcBef>
                <a:spcPct val="0"/>
              </a:spcBef>
              <a:spcAft>
                <a:spcPct val="0"/>
              </a:spcAft>
              <a:defRPr sz="4400" kern="1200">
                <a:solidFill>
                  <a:schemeClr val="tx2"/>
                </a:solidFill>
                <a:latin typeface="+mj-lt"/>
                <a:ea typeface="ＭＳ Ｐゴシック" charset="-128"/>
                <a:cs typeface="ＭＳ Ｐゴシック" charset="-128"/>
              </a:defRPr>
            </a:lvl1pPr>
            <a:lvl2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2pPr>
            <a:lvl3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3pPr>
            <a:lvl4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4pPr>
            <a:lvl5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5pPr>
            <a:lvl6pPr marL="4572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6pPr>
            <a:lvl7pPr marL="9144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7pPr>
            <a:lvl8pPr marL="13716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8pPr>
            <a:lvl9pPr marL="18288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9pPr>
          </a:lstStyle>
          <a:p>
            <a:pPr algn="ctr"/>
            <a:r>
              <a:rPr lang="en-US" sz="1200" dirty="0">
                <a:solidFill>
                  <a:srgbClr val="595D63"/>
                </a:solidFill>
                <a:latin typeface="Arial"/>
                <a:cs typeface="Arial"/>
              </a:rPr>
              <a:t>Bowling Green Dye Trace Map (1970-now)</a:t>
            </a:r>
          </a:p>
        </p:txBody>
      </p:sp>
      <p:pic>
        <p:nvPicPr>
          <p:cNvPr id="17" name="Picture 16">
            <a:extLst>
              <a:ext uri="{FF2B5EF4-FFF2-40B4-BE49-F238E27FC236}">
                <a16:creationId xmlns:a16="http://schemas.microsoft.com/office/drawing/2014/main" id="{B28C3E21-A2DE-4D43-B910-34A2D23834CE}"/>
              </a:ext>
            </a:extLst>
          </p:cNvPr>
          <p:cNvPicPr>
            <a:picLocks noChangeAspect="1"/>
          </p:cNvPicPr>
          <p:nvPr/>
        </p:nvPicPr>
        <p:blipFill>
          <a:blip r:embed="rId3"/>
          <a:stretch>
            <a:fillRect/>
          </a:stretch>
        </p:blipFill>
        <p:spPr>
          <a:xfrm>
            <a:off x="62460" y="2673579"/>
            <a:ext cx="3709258" cy="2475087"/>
          </a:xfrm>
          <a:prstGeom prst="rect">
            <a:avLst/>
          </a:prstGeom>
          <a:ln>
            <a:noFill/>
          </a:ln>
          <a:effectLst>
            <a:softEdge rad="112500"/>
          </a:effectLst>
        </p:spPr>
      </p:pic>
    </p:spTree>
    <p:extLst>
      <p:ext uri="{BB962C8B-B14F-4D97-AF65-F5344CB8AC3E}">
        <p14:creationId xmlns:p14="http://schemas.microsoft.com/office/powerpoint/2010/main" val="22469538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0DC96CCD-EE29-0249-B9BB-B571A3476678}"/>
              </a:ext>
            </a:extLst>
          </p:cNvPr>
          <p:cNvSpPr>
            <a:spLocks noGrp="1"/>
          </p:cNvSpPr>
          <p:nvPr>
            <p:ph type="title"/>
          </p:nvPr>
        </p:nvSpPr>
        <p:spPr>
          <a:xfrm>
            <a:off x="419100" y="-41214"/>
            <a:ext cx="8305800" cy="990600"/>
          </a:xfrm>
        </p:spPr>
        <p:txBody>
          <a:bodyPr/>
          <a:lstStyle/>
          <a:p>
            <a:r>
              <a:rPr lang="en-US" sz="3800" dirty="0">
                <a:solidFill>
                  <a:srgbClr val="C00000"/>
                </a:solidFill>
                <a:latin typeface="Arial"/>
                <a:cs typeface="Arial"/>
              </a:rPr>
              <a:t>Real-time Monitoring Lost River Cave</a:t>
            </a:r>
          </a:p>
        </p:txBody>
      </p:sp>
      <p:pic>
        <p:nvPicPr>
          <p:cNvPr id="5" name="Picture 4">
            <a:extLst>
              <a:ext uri="{FF2B5EF4-FFF2-40B4-BE49-F238E27FC236}">
                <a16:creationId xmlns:a16="http://schemas.microsoft.com/office/drawing/2014/main" id="{FC1044AC-53D9-5B4A-A01A-7FA86AAD2BDC}"/>
              </a:ext>
            </a:extLst>
          </p:cNvPr>
          <p:cNvPicPr>
            <a:picLocks noChangeAspect="1"/>
          </p:cNvPicPr>
          <p:nvPr/>
        </p:nvPicPr>
        <p:blipFill>
          <a:blip r:embed="rId2"/>
          <a:stretch>
            <a:fillRect/>
          </a:stretch>
        </p:blipFill>
        <p:spPr>
          <a:xfrm>
            <a:off x="0" y="1213694"/>
            <a:ext cx="5449381" cy="3626316"/>
          </a:xfrm>
          <a:prstGeom prst="rect">
            <a:avLst/>
          </a:prstGeom>
          <a:ln>
            <a:noFill/>
          </a:ln>
          <a:effectLst>
            <a:softEdge rad="112500"/>
          </a:effectLst>
        </p:spPr>
      </p:pic>
      <p:sp>
        <p:nvSpPr>
          <p:cNvPr id="11" name="Title 4">
            <a:extLst>
              <a:ext uri="{FF2B5EF4-FFF2-40B4-BE49-F238E27FC236}">
                <a16:creationId xmlns:a16="http://schemas.microsoft.com/office/drawing/2014/main" id="{0E6FADAC-5DBF-D844-ADCD-7B56C0367076}"/>
              </a:ext>
            </a:extLst>
          </p:cNvPr>
          <p:cNvSpPr txBox="1">
            <a:spLocks/>
          </p:cNvSpPr>
          <p:nvPr/>
        </p:nvSpPr>
        <p:spPr>
          <a:xfrm>
            <a:off x="159241" y="4803935"/>
            <a:ext cx="5627200" cy="72150"/>
          </a:xfrm>
          <a:prstGeom prst="rect">
            <a:avLst/>
          </a:prstGeom>
        </p:spPr>
        <p:txBody>
          <a:bodyPr/>
          <a:lstStyle>
            <a:lvl1pPr algn="l" rtl="0" eaLnBrk="1" fontAlgn="base" hangingPunct="1">
              <a:spcBef>
                <a:spcPct val="0"/>
              </a:spcBef>
              <a:spcAft>
                <a:spcPct val="0"/>
              </a:spcAft>
              <a:defRPr sz="4400" kern="1200">
                <a:solidFill>
                  <a:schemeClr val="tx2"/>
                </a:solidFill>
                <a:latin typeface="+mj-lt"/>
                <a:ea typeface="ＭＳ Ｐゴシック" charset="-128"/>
                <a:cs typeface="ＭＳ Ｐゴシック" charset="-128"/>
              </a:defRPr>
            </a:lvl1pPr>
            <a:lvl2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2pPr>
            <a:lvl3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3pPr>
            <a:lvl4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4pPr>
            <a:lvl5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5pPr>
            <a:lvl6pPr marL="4572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6pPr>
            <a:lvl7pPr marL="9144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7pPr>
            <a:lvl8pPr marL="13716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8pPr>
            <a:lvl9pPr marL="18288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9pPr>
          </a:lstStyle>
          <a:p>
            <a:pPr algn="ctr"/>
            <a:r>
              <a:rPr lang="en-US" sz="1200" dirty="0">
                <a:solidFill>
                  <a:srgbClr val="595D63"/>
                </a:solidFill>
                <a:latin typeface="Arial"/>
                <a:cs typeface="Arial"/>
              </a:rPr>
              <a:t>Lost River Blue Hole Monitoring Site</a:t>
            </a:r>
          </a:p>
        </p:txBody>
      </p:sp>
      <p:pic>
        <p:nvPicPr>
          <p:cNvPr id="12" name="Picture 11" descr="IMG_0538.JPG">
            <a:extLst>
              <a:ext uri="{FF2B5EF4-FFF2-40B4-BE49-F238E27FC236}">
                <a16:creationId xmlns:a16="http://schemas.microsoft.com/office/drawing/2014/main" id="{1FCF2028-6183-9B40-8F50-C5A678104C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5146297" y="1525184"/>
            <a:ext cx="4415064" cy="2943377"/>
          </a:xfrm>
          <a:prstGeom prst="rect">
            <a:avLst/>
          </a:prstGeom>
          <a:ln>
            <a:noFill/>
          </a:ln>
          <a:effectLst>
            <a:softEdge rad="112500"/>
          </a:effectLst>
        </p:spPr>
      </p:pic>
      <p:sp>
        <p:nvSpPr>
          <p:cNvPr id="13" name="Title 4">
            <a:extLst>
              <a:ext uri="{FF2B5EF4-FFF2-40B4-BE49-F238E27FC236}">
                <a16:creationId xmlns:a16="http://schemas.microsoft.com/office/drawing/2014/main" id="{3BC25B57-26DC-D845-B23E-C3F27149BAFD}"/>
              </a:ext>
            </a:extLst>
          </p:cNvPr>
          <p:cNvSpPr txBox="1">
            <a:spLocks/>
          </p:cNvSpPr>
          <p:nvPr/>
        </p:nvSpPr>
        <p:spPr>
          <a:xfrm rot="16200000">
            <a:off x="6651905" y="2856753"/>
            <a:ext cx="4385470" cy="280239"/>
          </a:xfrm>
          <a:prstGeom prst="rect">
            <a:avLst/>
          </a:prstGeom>
        </p:spPr>
        <p:txBody>
          <a:bodyPr/>
          <a:lstStyle>
            <a:lvl1pPr algn="l" rtl="0" eaLnBrk="1" fontAlgn="base" hangingPunct="1">
              <a:spcBef>
                <a:spcPct val="0"/>
              </a:spcBef>
              <a:spcAft>
                <a:spcPct val="0"/>
              </a:spcAft>
              <a:defRPr sz="4400" kern="1200">
                <a:solidFill>
                  <a:schemeClr val="tx2"/>
                </a:solidFill>
                <a:latin typeface="+mj-lt"/>
                <a:ea typeface="ＭＳ Ｐゴシック" charset="-128"/>
                <a:cs typeface="ＭＳ Ｐゴシック" charset="-128"/>
              </a:defRPr>
            </a:lvl1pPr>
            <a:lvl2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2pPr>
            <a:lvl3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3pPr>
            <a:lvl4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4pPr>
            <a:lvl5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5pPr>
            <a:lvl6pPr marL="4572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6pPr>
            <a:lvl7pPr marL="9144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7pPr>
            <a:lvl8pPr marL="13716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8pPr>
            <a:lvl9pPr marL="18288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9pPr>
          </a:lstStyle>
          <a:p>
            <a:pPr algn="ctr"/>
            <a:r>
              <a:rPr lang="en-US" sz="1200" dirty="0">
                <a:solidFill>
                  <a:srgbClr val="595D63"/>
                </a:solidFill>
                <a:latin typeface="Arial"/>
                <a:cs typeface="Arial"/>
              </a:rPr>
              <a:t>Lost River Rise Monitoring Site</a:t>
            </a:r>
          </a:p>
        </p:txBody>
      </p:sp>
    </p:spTree>
    <p:extLst>
      <p:ext uri="{BB962C8B-B14F-4D97-AF65-F5344CB8AC3E}">
        <p14:creationId xmlns:p14="http://schemas.microsoft.com/office/powerpoint/2010/main" val="35383543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5A95197-28F5-5846-BA0C-BC14FBEF77F7}"/>
              </a:ext>
            </a:extLst>
          </p:cNvPr>
          <p:cNvSpPr/>
          <p:nvPr/>
        </p:nvSpPr>
        <p:spPr>
          <a:xfrm>
            <a:off x="3407835" y="934853"/>
            <a:ext cx="5688699" cy="3978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BCB04A9-8419-754D-8E81-F3FC94628501}"/>
              </a:ext>
            </a:extLst>
          </p:cNvPr>
          <p:cNvSpPr/>
          <p:nvPr/>
        </p:nvSpPr>
        <p:spPr>
          <a:xfrm>
            <a:off x="267301" y="943587"/>
            <a:ext cx="2890623" cy="4088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4">
            <a:extLst>
              <a:ext uri="{FF2B5EF4-FFF2-40B4-BE49-F238E27FC236}">
                <a16:creationId xmlns:a16="http://schemas.microsoft.com/office/drawing/2014/main" id="{6EF3FCED-CD99-504F-8269-C188A2383EBF}"/>
              </a:ext>
            </a:extLst>
          </p:cNvPr>
          <p:cNvSpPr txBox="1">
            <a:spLocks/>
          </p:cNvSpPr>
          <p:nvPr/>
        </p:nvSpPr>
        <p:spPr bwMode="auto">
          <a:xfrm>
            <a:off x="419100" y="-41214"/>
            <a:ext cx="83058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2"/>
                </a:solidFill>
                <a:latin typeface="+mj-lt"/>
                <a:ea typeface="ＭＳ Ｐゴシック" charset="-128"/>
                <a:cs typeface="ＭＳ Ｐゴシック" charset="-128"/>
              </a:defRPr>
            </a:lvl1pPr>
            <a:lvl2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2pPr>
            <a:lvl3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3pPr>
            <a:lvl4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4pPr>
            <a:lvl5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5pPr>
            <a:lvl6pPr marL="4572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6pPr>
            <a:lvl7pPr marL="9144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7pPr>
            <a:lvl8pPr marL="13716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8pPr>
            <a:lvl9pPr marL="18288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9pPr>
          </a:lstStyle>
          <a:p>
            <a:pPr defTabSz="914400"/>
            <a:r>
              <a:rPr lang="en-US" sz="3800" dirty="0">
                <a:solidFill>
                  <a:srgbClr val="C00000"/>
                </a:solidFill>
                <a:latin typeface="Arial"/>
                <a:cs typeface="Arial"/>
              </a:rPr>
              <a:t>2019 Gasoline Fumes at LRC</a:t>
            </a:r>
          </a:p>
        </p:txBody>
      </p:sp>
      <p:sp>
        <p:nvSpPr>
          <p:cNvPr id="18" name="Title 1">
            <a:extLst>
              <a:ext uri="{FF2B5EF4-FFF2-40B4-BE49-F238E27FC236}">
                <a16:creationId xmlns:a16="http://schemas.microsoft.com/office/drawing/2014/main" id="{C4273B63-AE7B-E244-914C-359A309B7938}"/>
              </a:ext>
            </a:extLst>
          </p:cNvPr>
          <p:cNvSpPr txBox="1">
            <a:spLocks/>
          </p:cNvSpPr>
          <p:nvPr/>
        </p:nvSpPr>
        <p:spPr>
          <a:xfrm>
            <a:off x="733877" y="1224578"/>
            <a:ext cx="6986183" cy="100417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600" b="0" i="0" u="none" strike="noStrike" kern="1200" cap="all" spc="0" normalizeH="0" baseline="0" noProof="0" dirty="0">
              <a:ln w="3175" cmpd="sng">
                <a:noFill/>
              </a:ln>
              <a:solidFill>
                <a:sysClr val="window" lastClr="FFFFFF"/>
              </a:solidFill>
              <a:effectLst/>
              <a:uLnTx/>
              <a:uFillTx/>
              <a:latin typeface="Calibri Light" panose="020F0302020204030204"/>
              <a:ea typeface="+mj-ea"/>
              <a:cs typeface="+mj-cs"/>
            </a:endParaRPr>
          </a:p>
        </p:txBody>
      </p:sp>
      <p:pic>
        <p:nvPicPr>
          <p:cNvPr id="19" name="Content Placeholder 3">
            <a:extLst>
              <a:ext uri="{FF2B5EF4-FFF2-40B4-BE49-F238E27FC236}">
                <a16:creationId xmlns:a16="http://schemas.microsoft.com/office/drawing/2014/main" id="{9CB79DFC-D6D6-1848-A10B-A2689824030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2243" y="943587"/>
            <a:ext cx="2700740" cy="2661395"/>
          </a:xfrm>
          <a:prstGeom prst="rect">
            <a:avLst/>
          </a:prstGeom>
        </p:spPr>
      </p:pic>
      <p:pic>
        <p:nvPicPr>
          <p:cNvPr id="20" name="Picture 19">
            <a:extLst>
              <a:ext uri="{FF2B5EF4-FFF2-40B4-BE49-F238E27FC236}">
                <a16:creationId xmlns:a16="http://schemas.microsoft.com/office/drawing/2014/main" id="{06A65D9E-07C8-B84C-9237-E96AED5AF9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07835" y="964833"/>
            <a:ext cx="2673184" cy="2419872"/>
          </a:xfrm>
          <a:prstGeom prst="rect">
            <a:avLst/>
          </a:prstGeom>
        </p:spPr>
      </p:pic>
      <p:pic>
        <p:nvPicPr>
          <p:cNvPr id="21" name="Picture 20">
            <a:extLst>
              <a:ext uri="{FF2B5EF4-FFF2-40B4-BE49-F238E27FC236}">
                <a16:creationId xmlns:a16="http://schemas.microsoft.com/office/drawing/2014/main" id="{0FDF1361-805F-5940-9657-0647DDBFB19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00939" y="964833"/>
            <a:ext cx="2765700" cy="2617784"/>
          </a:xfrm>
          <a:prstGeom prst="rect">
            <a:avLst/>
          </a:prstGeom>
        </p:spPr>
      </p:pic>
      <p:pic>
        <p:nvPicPr>
          <p:cNvPr id="22" name="Picture 21">
            <a:extLst>
              <a:ext uri="{FF2B5EF4-FFF2-40B4-BE49-F238E27FC236}">
                <a16:creationId xmlns:a16="http://schemas.microsoft.com/office/drawing/2014/main" id="{C6C592DF-3BA7-C74F-AB04-C833E0F0D5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39885" y="3613921"/>
            <a:ext cx="4805673" cy="1284275"/>
          </a:xfrm>
          <a:prstGeom prst="rect">
            <a:avLst/>
          </a:prstGeom>
        </p:spPr>
      </p:pic>
      <p:pic>
        <p:nvPicPr>
          <p:cNvPr id="23" name="Picture 22">
            <a:extLst>
              <a:ext uri="{FF2B5EF4-FFF2-40B4-BE49-F238E27FC236}">
                <a16:creationId xmlns:a16="http://schemas.microsoft.com/office/drawing/2014/main" id="{7E717E15-54B9-2A4F-9320-21D6B2F81F7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67301" y="3636406"/>
            <a:ext cx="2890623" cy="1395429"/>
          </a:xfrm>
          <a:prstGeom prst="rect">
            <a:avLst/>
          </a:prstGeom>
        </p:spPr>
      </p:pic>
      <p:sp>
        <p:nvSpPr>
          <p:cNvPr id="25" name="Rectangle 24">
            <a:extLst>
              <a:ext uri="{FF2B5EF4-FFF2-40B4-BE49-F238E27FC236}">
                <a16:creationId xmlns:a16="http://schemas.microsoft.com/office/drawing/2014/main" id="{A10C5D15-3F5E-0749-AC77-935A45743806}"/>
              </a:ext>
            </a:extLst>
          </p:cNvPr>
          <p:cNvSpPr/>
          <p:nvPr/>
        </p:nvSpPr>
        <p:spPr>
          <a:xfrm>
            <a:off x="2595867" y="2126528"/>
            <a:ext cx="499668" cy="1459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42818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4"/>
          <p:cNvSpPr>
            <a:spLocks noGrp="1"/>
          </p:cNvSpPr>
          <p:nvPr>
            <p:ph type="title"/>
          </p:nvPr>
        </p:nvSpPr>
        <p:spPr>
          <a:xfrm>
            <a:off x="58288" y="-14127"/>
            <a:ext cx="9023251" cy="990600"/>
          </a:xfrm>
        </p:spPr>
        <p:txBody>
          <a:bodyPr/>
          <a:lstStyle/>
          <a:p>
            <a:r>
              <a:rPr lang="en-US" sz="3800" dirty="0">
                <a:solidFill>
                  <a:srgbClr val="C00000"/>
                </a:solidFill>
                <a:latin typeface="Arial"/>
                <a:cs typeface="Arial"/>
              </a:rPr>
              <a:t>Lost River Cave Gas Leak Team</a:t>
            </a:r>
          </a:p>
        </p:txBody>
      </p:sp>
      <p:sp>
        <p:nvSpPr>
          <p:cNvPr id="3" name="Text Placeholder 1"/>
          <p:cNvSpPr>
            <a:spLocks noGrp="1"/>
          </p:cNvSpPr>
          <p:nvPr>
            <p:ph sz="quarter" idx="4294967295"/>
          </p:nvPr>
        </p:nvSpPr>
        <p:spPr>
          <a:xfrm>
            <a:off x="58289" y="1171170"/>
            <a:ext cx="8416476" cy="1564536"/>
          </a:xfrm>
          <a:prstGeom prst="rect">
            <a:avLst/>
          </a:prstGeom>
        </p:spPr>
        <p:txBody>
          <a:bodyPr/>
          <a:lstStyle/>
          <a:p>
            <a:pPr>
              <a:spcBef>
                <a:spcPts val="0"/>
              </a:spcBef>
              <a:buClr>
                <a:schemeClr val="tx2"/>
              </a:buClr>
              <a:buFont typeface="Wingdings" pitchFamily="2" charset="2"/>
              <a:buChar char="q"/>
            </a:pPr>
            <a:r>
              <a:rPr lang="en-US" sz="2000" dirty="0">
                <a:cs typeface="Times New Roman" pitchFamily="18" charset="0"/>
              </a:rPr>
              <a:t>Initial response by </a:t>
            </a:r>
            <a:r>
              <a:rPr lang="en-US" sz="2000" dirty="0" err="1">
                <a:cs typeface="Times New Roman" pitchFamily="18" charset="0"/>
              </a:rPr>
              <a:t>CoBG</a:t>
            </a:r>
            <a:r>
              <a:rPr lang="en-US" sz="2000" dirty="0">
                <a:cs typeface="Times New Roman" pitchFamily="18" charset="0"/>
              </a:rPr>
              <a:t> and WKU in late March as possible illicit discharge</a:t>
            </a:r>
          </a:p>
          <a:p>
            <a:pPr>
              <a:spcBef>
                <a:spcPts val="0"/>
              </a:spcBef>
              <a:buClr>
                <a:schemeClr val="tx2"/>
              </a:buClr>
              <a:buFont typeface="Wingdings" pitchFamily="2" charset="2"/>
              <a:buChar char="q"/>
            </a:pPr>
            <a:endParaRPr lang="en-US" sz="2000" dirty="0">
              <a:cs typeface="Times New Roman" pitchFamily="18" charset="0"/>
            </a:endParaRPr>
          </a:p>
          <a:p>
            <a:pPr>
              <a:spcBef>
                <a:spcPts val="0"/>
              </a:spcBef>
              <a:buClr>
                <a:schemeClr val="tx2"/>
              </a:buClr>
              <a:buFont typeface="Wingdings" pitchFamily="2" charset="2"/>
              <a:buChar char="q"/>
            </a:pPr>
            <a:r>
              <a:rPr lang="en-US" sz="2000" dirty="0">
                <a:cs typeface="Times New Roman" pitchFamily="18" charset="0"/>
              </a:rPr>
              <a:t>Escalated to include Division of Waste Management in response in early April</a:t>
            </a:r>
          </a:p>
          <a:p>
            <a:pPr>
              <a:spcBef>
                <a:spcPts val="0"/>
              </a:spcBef>
              <a:buClr>
                <a:schemeClr val="tx2"/>
              </a:buClr>
              <a:buFont typeface="Wingdings" pitchFamily="2" charset="2"/>
              <a:buChar char="q"/>
            </a:pPr>
            <a:endParaRPr lang="en-US" sz="2000" dirty="0">
              <a:cs typeface="Times New Roman" pitchFamily="18" charset="0"/>
            </a:endParaRPr>
          </a:p>
          <a:p>
            <a:pPr>
              <a:spcBef>
                <a:spcPts val="0"/>
              </a:spcBef>
              <a:buClr>
                <a:schemeClr val="tx2"/>
              </a:buClr>
              <a:buFont typeface="Wingdings" pitchFamily="2" charset="2"/>
              <a:buChar char="q"/>
            </a:pPr>
            <a:r>
              <a:rPr lang="en-US" sz="2000" dirty="0">
                <a:cs typeface="Times New Roman" pitchFamily="18" charset="0"/>
              </a:rPr>
              <a:t>EPA on site by mid-April</a:t>
            </a:r>
          </a:p>
          <a:p>
            <a:pPr>
              <a:spcBef>
                <a:spcPts val="0"/>
              </a:spcBef>
              <a:buClr>
                <a:schemeClr val="tx2"/>
              </a:buClr>
              <a:buFont typeface="Wingdings" pitchFamily="2" charset="2"/>
              <a:buChar char="q"/>
            </a:pPr>
            <a:endParaRPr lang="en-US" sz="2000" dirty="0">
              <a:cs typeface="Times New Roman" pitchFamily="18" charset="0"/>
            </a:endParaRPr>
          </a:p>
          <a:p>
            <a:pPr>
              <a:spcBef>
                <a:spcPts val="0"/>
              </a:spcBef>
              <a:buClr>
                <a:schemeClr val="tx2"/>
              </a:buClr>
              <a:buFont typeface="Wingdings" pitchFamily="2" charset="2"/>
              <a:buChar char="q"/>
            </a:pPr>
            <a:r>
              <a:rPr lang="en-US" sz="2000" dirty="0">
                <a:cs typeface="Times New Roman" pitchFamily="18" charset="0"/>
              </a:rPr>
              <a:t>Additional members included:</a:t>
            </a:r>
          </a:p>
          <a:p>
            <a:pPr lvl="1">
              <a:spcBef>
                <a:spcPts val="0"/>
              </a:spcBef>
              <a:buClr>
                <a:schemeClr val="tx2"/>
              </a:buClr>
              <a:buFont typeface="Wingdings" pitchFamily="2" charset="2"/>
              <a:buChar char="q"/>
            </a:pPr>
            <a:r>
              <a:rPr lang="en-US" sz="1700" dirty="0">
                <a:cs typeface="Times New Roman" pitchFamily="18" charset="0"/>
              </a:rPr>
              <a:t>KY EEC staff</a:t>
            </a:r>
          </a:p>
          <a:p>
            <a:pPr lvl="1">
              <a:spcBef>
                <a:spcPts val="0"/>
              </a:spcBef>
              <a:buClr>
                <a:schemeClr val="tx2"/>
              </a:buClr>
              <a:buFont typeface="Wingdings" pitchFamily="2" charset="2"/>
              <a:buChar char="q"/>
            </a:pPr>
            <a:r>
              <a:rPr lang="en-US" sz="1700" dirty="0" err="1">
                <a:cs typeface="Times New Roman" pitchFamily="18" charset="0"/>
              </a:rPr>
              <a:t>EnSafe</a:t>
            </a:r>
            <a:endParaRPr lang="en-US" sz="1700" dirty="0">
              <a:cs typeface="Times New Roman" pitchFamily="18" charset="0"/>
            </a:endParaRPr>
          </a:p>
          <a:p>
            <a:pPr lvl="1">
              <a:spcBef>
                <a:spcPts val="0"/>
              </a:spcBef>
              <a:buClr>
                <a:schemeClr val="tx2"/>
              </a:buClr>
              <a:buFont typeface="Wingdings" pitchFamily="2" charset="2"/>
              <a:buChar char="q"/>
            </a:pPr>
            <a:r>
              <a:rPr lang="en-US" sz="1700" dirty="0">
                <a:cs typeface="Times New Roman" pitchFamily="18" charset="0"/>
              </a:rPr>
              <a:t>Southern Environmental</a:t>
            </a:r>
          </a:p>
        </p:txBody>
      </p:sp>
    </p:spTree>
    <p:extLst>
      <p:ext uri="{BB962C8B-B14F-4D97-AF65-F5344CB8AC3E}">
        <p14:creationId xmlns:p14="http://schemas.microsoft.com/office/powerpoint/2010/main" val="24222556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4"/>
          <p:cNvSpPr>
            <a:spLocks noGrp="1"/>
          </p:cNvSpPr>
          <p:nvPr>
            <p:ph type="title"/>
          </p:nvPr>
        </p:nvSpPr>
        <p:spPr>
          <a:xfrm>
            <a:off x="419100" y="-41214"/>
            <a:ext cx="8305800" cy="990600"/>
          </a:xfrm>
        </p:spPr>
        <p:txBody>
          <a:bodyPr/>
          <a:lstStyle/>
          <a:p>
            <a:r>
              <a:rPr lang="en-US" sz="3800" dirty="0">
                <a:solidFill>
                  <a:srgbClr val="C00000"/>
                </a:solidFill>
                <a:latin typeface="Arial"/>
                <a:cs typeface="Arial"/>
              </a:rPr>
              <a:t>Project Timeline</a:t>
            </a:r>
          </a:p>
        </p:txBody>
      </p:sp>
      <p:graphicFrame>
        <p:nvGraphicFramePr>
          <p:cNvPr id="4" name="Diagram 3">
            <a:extLst>
              <a:ext uri="{FF2B5EF4-FFF2-40B4-BE49-F238E27FC236}">
                <a16:creationId xmlns:a16="http://schemas.microsoft.com/office/drawing/2014/main" id="{04A3F76B-1EC1-2D4B-8FDF-C6140EA21CAF}"/>
              </a:ext>
            </a:extLst>
          </p:cNvPr>
          <p:cNvGraphicFramePr/>
          <p:nvPr>
            <p:extLst>
              <p:ext uri="{D42A27DB-BD31-4B8C-83A1-F6EECF244321}">
                <p14:modId xmlns:p14="http://schemas.microsoft.com/office/powerpoint/2010/main" val="1198723077"/>
              </p:ext>
            </p:extLst>
          </p:nvPr>
        </p:nvGraphicFramePr>
        <p:xfrm>
          <a:off x="332283" y="1259174"/>
          <a:ext cx="8392618" cy="36867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271677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2C67C0D8-9940-B048-A10F-A0CA8F31FA9A}"/>
              </a:ext>
            </a:extLst>
          </p:cNvPr>
          <p:cNvSpPr>
            <a:spLocks noGrp="1"/>
          </p:cNvSpPr>
          <p:nvPr>
            <p:ph type="title"/>
          </p:nvPr>
        </p:nvSpPr>
        <p:spPr>
          <a:xfrm>
            <a:off x="419100" y="-41214"/>
            <a:ext cx="8305800" cy="990600"/>
          </a:xfrm>
        </p:spPr>
        <p:txBody>
          <a:bodyPr/>
          <a:lstStyle/>
          <a:p>
            <a:r>
              <a:rPr lang="en-US" sz="3800" dirty="0">
                <a:solidFill>
                  <a:srgbClr val="C00000"/>
                </a:solidFill>
                <a:latin typeface="Arial"/>
                <a:cs typeface="Arial"/>
              </a:rPr>
              <a:t>Potential Sources Investigation</a:t>
            </a:r>
          </a:p>
        </p:txBody>
      </p:sp>
      <p:pic>
        <p:nvPicPr>
          <p:cNvPr id="9" name="Picture 8">
            <a:extLst>
              <a:ext uri="{FF2B5EF4-FFF2-40B4-BE49-F238E27FC236}">
                <a16:creationId xmlns:a16="http://schemas.microsoft.com/office/drawing/2014/main" id="{FEF4400C-3D17-4448-8290-EC8A0F637664}"/>
              </a:ext>
            </a:extLst>
          </p:cNvPr>
          <p:cNvPicPr/>
          <p:nvPr/>
        </p:nvPicPr>
        <p:blipFill rotWithShape="1">
          <a:blip r:embed="rId2" cstate="screen">
            <a:extLst>
              <a:ext uri="{28A0092B-C50C-407E-A947-70E740481C1C}">
                <a14:useLocalDpi xmlns:a14="http://schemas.microsoft.com/office/drawing/2010/main"/>
              </a:ext>
            </a:extLst>
          </a:blip>
          <a:srcRect/>
          <a:stretch/>
        </p:blipFill>
        <p:spPr>
          <a:xfrm>
            <a:off x="5014833" y="1322418"/>
            <a:ext cx="3805497" cy="3731489"/>
          </a:xfrm>
          <a:prstGeom prst="rect">
            <a:avLst/>
          </a:prstGeom>
          <a:ln w="25400">
            <a:solidFill>
              <a:schemeClr val="tx1"/>
            </a:solidFill>
          </a:ln>
        </p:spPr>
      </p:pic>
      <p:pic>
        <p:nvPicPr>
          <p:cNvPr id="4" name="Picture 3">
            <a:extLst>
              <a:ext uri="{FF2B5EF4-FFF2-40B4-BE49-F238E27FC236}">
                <a16:creationId xmlns:a16="http://schemas.microsoft.com/office/drawing/2014/main" id="{63B93228-FC1D-8F45-BEFE-BAFEC33E256C}"/>
              </a:ext>
            </a:extLst>
          </p:cNvPr>
          <p:cNvPicPr/>
          <p:nvPr/>
        </p:nvPicPr>
        <p:blipFill>
          <a:blip r:embed="rId3" cstate="screen">
            <a:extLst>
              <a:ext uri="{28A0092B-C50C-407E-A947-70E740481C1C}">
                <a14:useLocalDpi xmlns:a14="http://schemas.microsoft.com/office/drawing/2010/main"/>
              </a:ext>
            </a:extLst>
          </a:blip>
          <a:stretch>
            <a:fillRect/>
          </a:stretch>
        </p:blipFill>
        <p:spPr>
          <a:xfrm>
            <a:off x="221376" y="1322418"/>
            <a:ext cx="4508419" cy="3731488"/>
          </a:xfrm>
          <a:prstGeom prst="rect">
            <a:avLst/>
          </a:prstGeom>
          <a:ln w="25400">
            <a:solidFill>
              <a:schemeClr val="tx1"/>
            </a:solidFill>
          </a:ln>
        </p:spPr>
      </p:pic>
      <p:sp>
        <p:nvSpPr>
          <p:cNvPr id="5" name="Rectangle 4">
            <a:extLst>
              <a:ext uri="{FF2B5EF4-FFF2-40B4-BE49-F238E27FC236}">
                <a16:creationId xmlns:a16="http://schemas.microsoft.com/office/drawing/2014/main" id="{C9F3FB20-0A40-494A-8F8F-D9091B4DF9E4}"/>
              </a:ext>
            </a:extLst>
          </p:cNvPr>
          <p:cNvSpPr/>
          <p:nvPr/>
        </p:nvSpPr>
        <p:spPr>
          <a:xfrm>
            <a:off x="3425253" y="3607356"/>
            <a:ext cx="1458304" cy="1446550"/>
          </a:xfrm>
          <a:prstGeom prst="rect">
            <a:avLst/>
          </a:prstGeom>
        </p:spPr>
        <p:txBody>
          <a:bodyPr wrap="square">
            <a:spAutoFit/>
          </a:bodyPr>
          <a:lstStyle/>
          <a:p>
            <a:r>
              <a:rPr lang="en-US" sz="800" dirty="0">
                <a:solidFill>
                  <a:schemeClr val="bg2">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t>Map features 1.0 mi buffer around the Lost River Cave System, and RCRA facilities, and Brownfields that fall completely within the buffer. Metadata regarding associated chemicals and manufacturing processes, as well as TRI and CWA/RCRA violations was added to the maps attribute table. </a:t>
            </a:r>
            <a:endParaRPr lang="en-US" sz="800" dirty="0">
              <a:solidFill>
                <a:schemeClr val="bg2">
                  <a:lumMod val="50000"/>
                  <a:lumOff val="50000"/>
                </a:schemeClr>
              </a:solidFill>
            </a:endParaRPr>
          </a:p>
        </p:txBody>
      </p:sp>
    </p:spTree>
    <p:extLst>
      <p:ext uri="{BB962C8B-B14F-4D97-AF65-F5344CB8AC3E}">
        <p14:creationId xmlns:p14="http://schemas.microsoft.com/office/powerpoint/2010/main" val="24521684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esis Theme">
  <a:themeElements>
    <a:clrScheme name="Custom 9">
      <a:dk1>
        <a:srgbClr val="000000"/>
      </a:dk1>
      <a:lt1>
        <a:sysClr val="window" lastClr="FFFFFF"/>
      </a:lt1>
      <a:dk2>
        <a:srgbClr val="AD0B05"/>
      </a:dk2>
      <a:lt2>
        <a:srgbClr val="000000"/>
      </a:lt2>
      <a:accent1>
        <a:srgbClr val="000000"/>
      </a:accent1>
      <a:accent2>
        <a:srgbClr val="AD0B05"/>
      </a:accent2>
      <a:accent3>
        <a:srgbClr val="B32C16"/>
      </a:accent3>
      <a:accent4>
        <a:srgbClr val="F5CD2D"/>
      </a:accent4>
      <a:accent5>
        <a:srgbClr val="000000"/>
      </a:accent5>
      <a:accent6>
        <a:srgbClr val="777C84"/>
      </a:accent6>
      <a:hlink>
        <a:srgbClr val="D2611C"/>
      </a:hlink>
      <a:folHlink>
        <a:srgbClr val="3B435B"/>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ustom 9">
    <a:dk1>
      <a:srgbClr val="000000"/>
    </a:dk1>
    <a:lt1>
      <a:sysClr val="window" lastClr="FFFFFF"/>
    </a:lt1>
    <a:dk2>
      <a:srgbClr val="AD0B05"/>
    </a:dk2>
    <a:lt2>
      <a:srgbClr val="000000"/>
    </a:lt2>
    <a:accent1>
      <a:srgbClr val="000000"/>
    </a:accent1>
    <a:accent2>
      <a:srgbClr val="AD0B05"/>
    </a:accent2>
    <a:accent3>
      <a:srgbClr val="B32C16"/>
    </a:accent3>
    <a:accent4>
      <a:srgbClr val="F5CD2D"/>
    </a:accent4>
    <a:accent5>
      <a:srgbClr val="000000"/>
    </a:accent5>
    <a:accent6>
      <a:srgbClr val="777C84"/>
    </a:accent6>
    <a:hlink>
      <a:srgbClr val="D2611C"/>
    </a:hlink>
    <a:folHlink>
      <a:srgbClr val="3B435B"/>
    </a:folHlink>
  </a:clrScheme>
</a:themeOverride>
</file>

<file path=docProps/app.xml><?xml version="1.0" encoding="utf-8"?>
<Properties xmlns="http://schemas.openxmlformats.org/officeDocument/2006/extended-properties" xmlns:vt="http://schemas.openxmlformats.org/officeDocument/2006/docPropsVTypes">
  <TotalTime>22354</TotalTime>
  <Words>1196</Words>
  <Application>Microsoft Office PowerPoint</Application>
  <PresentationFormat>On-screen Show (16:9)</PresentationFormat>
  <Paragraphs>183</Paragraphs>
  <Slides>31</Slides>
  <Notes>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31</vt:i4>
      </vt:variant>
    </vt:vector>
  </HeadingPairs>
  <TitlesOfParts>
    <vt:vector size="40" baseType="lpstr">
      <vt:lpstr>Arial</vt:lpstr>
      <vt:lpstr>Calibri</vt:lpstr>
      <vt:lpstr>Calibri Light</vt:lpstr>
      <vt:lpstr>Tw Cen MT</vt:lpstr>
      <vt:lpstr>Tw Cen MT</vt:lpstr>
      <vt:lpstr>Wingdings</vt:lpstr>
      <vt:lpstr>Wingdings 2</vt:lpstr>
      <vt:lpstr>Office Theme</vt:lpstr>
      <vt:lpstr>Thesis Theme</vt:lpstr>
      <vt:lpstr>PowerPoint Presentation</vt:lpstr>
      <vt:lpstr>Gasoline Contamination in Karst</vt:lpstr>
      <vt:lpstr>Bowling Green, KY- Historical Context</vt:lpstr>
      <vt:lpstr>Lost River Cave System- Bowling Green</vt:lpstr>
      <vt:lpstr>Real-time Monitoring Lost River Cave</vt:lpstr>
      <vt:lpstr>PowerPoint Presentation</vt:lpstr>
      <vt:lpstr>Lost River Cave Gas Leak Team</vt:lpstr>
      <vt:lpstr>Project Timeline</vt:lpstr>
      <vt:lpstr>Potential Sources Investigation</vt:lpstr>
      <vt:lpstr>New Discovery- “Pit Stop Cave”</vt:lpstr>
      <vt:lpstr>Pit Stop Cave Discovery</vt:lpstr>
      <vt:lpstr>Monitoring Sites- Fumes</vt:lpstr>
      <vt:lpstr>Monitoring &amp; Sampling- Water</vt:lpstr>
      <vt:lpstr>Monitoring Sites- Hydrology</vt:lpstr>
      <vt:lpstr>Pit Stop Cave Investigation</vt:lpstr>
      <vt:lpstr>Dye Tracing 2019</vt:lpstr>
      <vt:lpstr>Dye Tracing 2019</vt:lpstr>
      <vt:lpstr>Source Investigation- Dye Tracing 2019</vt:lpstr>
      <vt:lpstr>Dye Tracing 2019</vt:lpstr>
      <vt:lpstr>PowerPoint Presentation</vt:lpstr>
      <vt:lpstr>Source Remediation at Bulk Plant</vt:lpstr>
      <vt:lpstr>Source Remediation at Bulk Plant</vt:lpstr>
      <vt:lpstr>Source Remediation- Bulk Plant</vt:lpstr>
      <vt:lpstr>Persistent Threat…</vt:lpstr>
      <vt:lpstr>2021 Dye Tracing</vt:lpstr>
      <vt:lpstr>Pit Stop Dye Tracing</vt:lpstr>
      <vt:lpstr>Dye Trace #2</vt:lpstr>
      <vt:lpstr>Pit Stop Basin Delination</vt:lpstr>
      <vt:lpstr>Gas Leak Project Outcomes </vt:lpstr>
      <vt:lpstr>Conclusions</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Rev 1</dc:creator>
  <cp:lastModifiedBy>Davis, Britton</cp:lastModifiedBy>
  <cp:revision>342</cp:revision>
  <dcterms:created xsi:type="dcterms:W3CDTF">2017-10-22T17:16:43Z</dcterms:created>
  <dcterms:modified xsi:type="dcterms:W3CDTF">2021-11-04T00:36:47Z</dcterms:modified>
</cp:coreProperties>
</file>