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2" userDrawn="1">
          <p15:clr>
            <a:srgbClr val="A4A3A4"/>
          </p15:clr>
        </p15:guide>
        <p15:guide id="2" pos="300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 Farrell" initials="ZF" lastIdx="1" clrIdx="0">
    <p:extLst>
      <p:ext uri="{19B8F6BF-5375-455C-9EA6-DF929625EA0E}">
        <p15:presenceInfo xmlns:p15="http://schemas.microsoft.com/office/powerpoint/2012/main" userId="b4a84b7ee70de3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339933"/>
    <a:srgbClr val="FF0000"/>
    <a:srgbClr val="99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3792" autoAdjust="0"/>
  </p:normalViewPr>
  <p:slideViewPr>
    <p:cSldViewPr>
      <p:cViewPr>
        <p:scale>
          <a:sx n="33" d="100"/>
          <a:sy n="33" d="100"/>
        </p:scale>
        <p:origin x="-96" y="16"/>
      </p:cViewPr>
      <p:guideLst>
        <p:guide orient="horz" pos="12192"/>
        <p:guide pos="300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B2D8541F-BCFD-427C-81F9-D86DD55E4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156878-A7B0-40C6-83A9-86D7C513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4" y="10226675"/>
            <a:ext cx="37306956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8" y="18653125"/>
            <a:ext cx="3072271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12" indent="0" algn="ctr">
              <a:buNone/>
              <a:defRPr/>
            </a:lvl2pPr>
            <a:lvl3pPr marL="914426" indent="0" algn="ctr">
              <a:buNone/>
              <a:defRPr/>
            </a:lvl3pPr>
            <a:lvl4pPr marL="1371638" indent="0" algn="ctr">
              <a:buNone/>
              <a:defRPr/>
            </a:lvl4pPr>
            <a:lvl5pPr marL="1828851" indent="0" algn="ctr">
              <a:buNone/>
              <a:defRPr/>
            </a:lvl5pPr>
            <a:lvl6pPr marL="2286064" indent="0" algn="ctr">
              <a:buNone/>
              <a:defRPr/>
            </a:lvl6pPr>
            <a:lvl7pPr marL="2743277" indent="0" algn="ctr">
              <a:buNone/>
              <a:defRPr/>
            </a:lvl7pPr>
            <a:lvl8pPr marL="3200489" indent="0" algn="ctr">
              <a:buNone/>
              <a:defRPr/>
            </a:lvl8pPr>
            <a:lvl9pPr marL="36577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90F5-0E1F-439B-B742-9A10C59CE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E97F-0669-4DF6-AD32-C586B303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046" y="2925768"/>
            <a:ext cx="9326033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124" y="2925768"/>
            <a:ext cx="27845456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62CE2-9A29-4BBB-8778-750B3FA7A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6B927-97A2-4551-BF94-D4531385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443"/>
            <a:ext cx="37306956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538"/>
            <a:ext cx="37306956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6" indent="0">
              <a:buNone/>
              <a:defRPr sz="1600"/>
            </a:lvl3pPr>
            <a:lvl4pPr marL="1371638" indent="0">
              <a:buNone/>
              <a:defRPr sz="1400"/>
            </a:lvl4pPr>
            <a:lvl5pPr marL="1828851" indent="0">
              <a:buNone/>
              <a:defRPr sz="1400"/>
            </a:lvl5pPr>
            <a:lvl6pPr marL="2286064" indent="0">
              <a:buNone/>
              <a:defRPr sz="1400"/>
            </a:lvl6pPr>
            <a:lvl7pPr marL="2743277" indent="0">
              <a:buNone/>
              <a:defRPr sz="1400"/>
            </a:lvl7pPr>
            <a:lvl8pPr marL="3200489" indent="0">
              <a:buNone/>
              <a:defRPr sz="1400"/>
            </a:lvl8pPr>
            <a:lvl9pPr marL="36577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F0A0-AC29-489F-8166-E682B2921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123" y="9509130"/>
            <a:ext cx="18585744" cy="197516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6" y="9509130"/>
            <a:ext cx="18585745" cy="197516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376D-5C01-49A8-A895-7B509B59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80" y="1317625"/>
            <a:ext cx="39502644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80" y="7369180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4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80" y="10439405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80"/>
            <a:ext cx="1940136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4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5"/>
            <a:ext cx="1940136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9E7A-D26E-479A-B4A0-A1E3FA341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A430-5F7A-450F-90B8-21C2AAF35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B44F-8F23-4883-BC91-E5E9115F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80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80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6" indent="0">
              <a:buNone/>
              <a:defRPr sz="1000"/>
            </a:lvl3pPr>
            <a:lvl4pPr marL="1371638" indent="0">
              <a:buNone/>
              <a:defRPr sz="900"/>
            </a:lvl4pPr>
            <a:lvl5pPr marL="1828851" indent="0">
              <a:buNone/>
              <a:defRPr sz="900"/>
            </a:lvl5pPr>
            <a:lvl6pPr marL="2286064" indent="0">
              <a:buNone/>
              <a:defRPr sz="900"/>
            </a:lvl6pPr>
            <a:lvl7pPr marL="2743277" indent="0">
              <a:buNone/>
              <a:defRPr sz="900"/>
            </a:lvl7pPr>
            <a:lvl8pPr marL="3200489" indent="0">
              <a:buNone/>
              <a:defRPr sz="900"/>
            </a:lvl8pPr>
            <a:lvl9pPr marL="36577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8F52-7C37-44C8-B8DE-02AEA27E2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8" y="23042567"/>
            <a:ext cx="26334156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8" y="2941643"/>
            <a:ext cx="26334156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1"/>
            </a:lvl2pPr>
            <a:lvl3pPr marL="914426" indent="0">
              <a:buNone/>
              <a:defRPr sz="2400"/>
            </a:lvl3pPr>
            <a:lvl4pPr marL="1371638" indent="0">
              <a:buNone/>
              <a:defRPr sz="2000"/>
            </a:lvl4pPr>
            <a:lvl5pPr marL="1828851" indent="0">
              <a:buNone/>
              <a:defRPr sz="2000"/>
            </a:lvl5pPr>
            <a:lvl6pPr marL="2286064" indent="0">
              <a:buNone/>
              <a:defRPr sz="2000"/>
            </a:lvl6pPr>
            <a:lvl7pPr marL="2743277" indent="0">
              <a:buNone/>
              <a:defRPr sz="2000"/>
            </a:lvl7pPr>
            <a:lvl8pPr marL="3200489" indent="0">
              <a:buNone/>
              <a:defRPr sz="2000"/>
            </a:lvl8pPr>
            <a:lvl9pPr marL="36577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8" y="25763543"/>
            <a:ext cx="26334156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6" indent="0">
              <a:buNone/>
              <a:defRPr sz="1000"/>
            </a:lvl3pPr>
            <a:lvl4pPr marL="1371638" indent="0">
              <a:buNone/>
              <a:defRPr sz="900"/>
            </a:lvl4pPr>
            <a:lvl5pPr marL="1828851" indent="0">
              <a:buNone/>
              <a:defRPr sz="900"/>
            </a:lvl5pPr>
            <a:lvl6pPr marL="2286064" indent="0">
              <a:buNone/>
              <a:defRPr sz="900"/>
            </a:lvl6pPr>
            <a:lvl7pPr marL="2743277" indent="0">
              <a:buNone/>
              <a:defRPr sz="900"/>
            </a:lvl7pPr>
            <a:lvl8pPr marL="3200489" indent="0">
              <a:buNone/>
              <a:defRPr sz="900"/>
            </a:lvl8pPr>
            <a:lvl9pPr marL="36577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0100-112E-4E9D-8E08-A41E6D2D2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189" y="2925763"/>
            <a:ext cx="3730682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189" y="9509128"/>
            <a:ext cx="37306827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187" y="29992641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>
              <a:defRPr sz="7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16" y="29992641"/>
            <a:ext cx="1389957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>
              <a:defRPr sz="7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14" y="29992641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>
              <a:defRPr sz="7200" smtClean="0"/>
            </a:lvl1pPr>
          </a:lstStyle>
          <a:p>
            <a:pPr>
              <a:defRPr/>
            </a:pPr>
            <a:fld id="{A12CEE6E-7ED9-4EC7-BA5E-32B09E3E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30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70230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defTabSz="470230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defTabSz="470230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defTabSz="470230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12" algn="ctr" defTabSz="470230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</a:defRPr>
      </a:lvl6pPr>
      <a:lvl7pPr marL="914426" algn="ctr" defTabSz="470230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</a:defRPr>
      </a:lvl7pPr>
      <a:lvl8pPr marL="1371638" algn="ctr" defTabSz="470230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</a:defRPr>
      </a:lvl8pPr>
      <a:lvl9pPr marL="1828851" algn="ctr" defTabSz="470230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charset="0"/>
        </a:defRPr>
      </a:lvl9pPr>
    </p:titleStyle>
    <p:bodyStyle>
      <a:lvl1pPr marL="1763763" indent="-1763763" algn="l" defTabSz="4702307" rtl="0" eaLnBrk="0" fontAlgn="base" hangingPunct="0">
        <a:spcBef>
          <a:spcPct val="20000"/>
        </a:spcBef>
        <a:spcAft>
          <a:spcPct val="0"/>
        </a:spcAft>
        <a:buChar char="•"/>
        <a:defRPr sz="1650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821220" indent="-1470066" algn="l" defTabSz="4702307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  <a:ea typeface="ＭＳ Ｐゴシック" charset="-128"/>
        </a:defRPr>
      </a:lvl2pPr>
      <a:lvl3pPr marL="5878678" indent="-1176371" algn="l" defTabSz="4702307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ＭＳ Ｐゴシック" charset="-128"/>
        </a:defRPr>
      </a:lvl3pPr>
      <a:lvl4pPr marL="8229831" indent="-1176371" algn="l" defTabSz="4702307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  <a:ea typeface="ＭＳ Ｐゴシック" charset="-128"/>
        </a:defRPr>
      </a:lvl4pPr>
      <a:lvl5pPr marL="10580985" indent="-1174783" algn="l" defTabSz="4702307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ＭＳ Ｐゴシック" charset="-128"/>
        </a:defRPr>
      </a:lvl5pPr>
      <a:lvl6pPr marL="11038197" indent="-1174783" algn="l" defTabSz="470230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ＭＳ Ｐゴシック" charset="-128"/>
        </a:defRPr>
      </a:lvl6pPr>
      <a:lvl7pPr marL="11495410" indent="-1174783" algn="l" defTabSz="470230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ＭＳ Ｐゴシック" charset="-128"/>
        </a:defRPr>
      </a:lvl7pPr>
      <a:lvl8pPr marL="11952623" indent="-1174783" algn="l" defTabSz="470230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ＭＳ Ｐゴシック" charset="-128"/>
        </a:defRPr>
      </a:lvl8pPr>
      <a:lvl9pPr marL="12409835" indent="-1174783" algn="l" defTabSz="470230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8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26" Type="http://schemas.openxmlformats.org/officeDocument/2006/relationships/image" Target="../media/image24.jp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tiff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69" descr="Chart, radar chart&#10;&#10;Description automatically generated">
            <a:extLst>
              <a:ext uri="{FF2B5EF4-FFF2-40B4-BE49-F238E27FC236}">
                <a16:creationId xmlns:a16="http://schemas.microsoft.com/office/drawing/2014/main" id="{2F67C9C5-52D2-4B3D-8452-44C5C2862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913" y="10280396"/>
            <a:ext cx="5688055" cy="56880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2A8DC4-85FF-42AC-828D-0BFA713AB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0" y="13012635"/>
            <a:ext cx="5386238" cy="5191552"/>
          </a:xfrm>
          <a:prstGeom prst="rect">
            <a:avLst/>
          </a:prstGeom>
        </p:spPr>
      </p:pic>
      <p:pic>
        <p:nvPicPr>
          <p:cNvPr id="1033" name="Picture 1032" descr="Chart, bar chart&#10;&#10;Description automatically generated">
            <a:extLst>
              <a:ext uri="{FF2B5EF4-FFF2-40B4-BE49-F238E27FC236}">
                <a16:creationId xmlns:a16="http://schemas.microsoft.com/office/drawing/2014/main" id="{88339296-679B-440D-8CA3-5029AB1A3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6293" y="18568322"/>
            <a:ext cx="14321389" cy="14004957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96A6F9CA-B7B1-436A-AD26-D95CD8B48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9681" y="5550665"/>
            <a:ext cx="5132588" cy="4421140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081783A5-6731-4FA9-92F5-E0E1ACA9A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9349" y="20507493"/>
            <a:ext cx="1084532" cy="3066607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BADE43B1-0AC3-4EBE-80E5-0CB3199E9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9845" y="23280436"/>
            <a:ext cx="1002130" cy="2833607"/>
          </a:xfrm>
          <a:prstGeom prst="rect">
            <a:avLst/>
          </a:prstGeom>
        </p:spPr>
      </p:pic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26279" y="270614"/>
            <a:ext cx="43367039" cy="32934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Depletion of </a:t>
            </a:r>
            <a:r>
              <a:rPr lang="en-US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Set1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target genes suggests myogenic phenotype in flatworm </a:t>
            </a:r>
            <a:r>
              <a:rPr lang="en-US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Schmidtea mediterranea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Zachary A. Farrell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Prince Verma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and Elizabeth M. Duncan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801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1" b="1" dirty="0">
                <a:latin typeface="Arial" panose="020B0604020202020204" pitchFamily="34" charset="0"/>
                <a:cs typeface="Arial" panose="020B0604020202020204" pitchFamily="34" charset="0"/>
              </a:rPr>
              <a:t>Department of Biology, Northern Kentucky University</a:t>
            </a:r>
          </a:p>
          <a:p>
            <a:pPr algn="ctr">
              <a:spcBef>
                <a:spcPts val="1200"/>
              </a:spcBef>
            </a:pPr>
            <a:r>
              <a:rPr lang="en-US" sz="2801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1" b="1" dirty="0">
                <a:latin typeface="Arial" panose="020B0604020202020204" pitchFamily="34" charset="0"/>
                <a:cs typeface="Arial" panose="020B0604020202020204" pitchFamily="34" charset="0"/>
              </a:rPr>
              <a:t>Department of Biology, University of Kentucky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658831" y="4591862"/>
            <a:ext cx="115577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Schmidtea mediterranea </a:t>
            </a:r>
            <a:r>
              <a:rPr lang="en-US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as organism of study</a:t>
            </a:r>
          </a:p>
        </p:txBody>
      </p:sp>
      <p:sp>
        <p:nvSpPr>
          <p:cNvPr id="2053" name="Text Box 18"/>
          <p:cNvSpPr txBox="1">
            <a:spLocks noChangeArrowheads="1"/>
          </p:cNvSpPr>
          <p:nvPr/>
        </p:nvSpPr>
        <p:spPr bwMode="auto">
          <a:xfrm>
            <a:off x="36102732" y="4234932"/>
            <a:ext cx="29158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12" indent="-457212" algn="ctr"/>
            <a:r>
              <a:rPr lang="en-US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ext Box 24"/>
          <p:cNvSpPr txBox="1">
            <a:spLocks noChangeArrowheads="1"/>
          </p:cNvSpPr>
          <p:nvPr/>
        </p:nvSpPr>
        <p:spPr bwMode="auto">
          <a:xfrm>
            <a:off x="23948455" y="436626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 Box 25"/>
          <p:cNvSpPr txBox="1">
            <a:spLocks noChangeArrowheads="1"/>
          </p:cNvSpPr>
          <p:nvPr/>
        </p:nvSpPr>
        <p:spPr bwMode="auto">
          <a:xfrm>
            <a:off x="23007068" y="434416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Text Box 30"/>
          <p:cNvSpPr txBox="1">
            <a:spLocks noChangeArrowheads="1"/>
          </p:cNvSpPr>
          <p:nvPr/>
        </p:nvSpPr>
        <p:spPr bwMode="auto">
          <a:xfrm>
            <a:off x="35559464" y="29395927"/>
            <a:ext cx="4020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Text Box 204"/>
          <p:cNvSpPr txBox="1">
            <a:spLocks noChangeArrowheads="1"/>
          </p:cNvSpPr>
          <p:nvPr/>
        </p:nvSpPr>
        <p:spPr bwMode="auto">
          <a:xfrm>
            <a:off x="2336558" y="27568680"/>
            <a:ext cx="84426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Regeneration of</a:t>
            </a:r>
            <a:r>
              <a:rPr lang="en-US" sz="3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S. mediterranea</a:t>
            </a: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Text Box 231"/>
          <p:cNvSpPr txBox="1">
            <a:spLocks noChangeArrowheads="1"/>
          </p:cNvSpPr>
          <p:nvPr/>
        </p:nvSpPr>
        <p:spPr bwMode="auto">
          <a:xfrm>
            <a:off x="17574828" y="4647629"/>
            <a:ext cx="79386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Phenotype observed after RNAi</a:t>
            </a:r>
          </a:p>
        </p:txBody>
      </p:sp>
      <p:sp>
        <p:nvSpPr>
          <p:cNvPr id="2067" name="Text Box 253"/>
          <p:cNvSpPr txBox="1">
            <a:spLocks noChangeArrowheads="1"/>
          </p:cNvSpPr>
          <p:nvPr/>
        </p:nvSpPr>
        <p:spPr bwMode="auto">
          <a:xfrm>
            <a:off x="24022328" y="6355572"/>
            <a:ext cx="1862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" name="Text Box 254"/>
          <p:cNvSpPr txBox="1">
            <a:spLocks noChangeArrowheads="1"/>
          </p:cNvSpPr>
          <p:nvPr/>
        </p:nvSpPr>
        <p:spPr bwMode="auto">
          <a:xfrm>
            <a:off x="24146155" y="6279373"/>
            <a:ext cx="1738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1" name="Text Box 262"/>
          <p:cNvSpPr txBox="1">
            <a:spLocks noChangeArrowheads="1"/>
          </p:cNvSpPr>
          <p:nvPr/>
        </p:nvSpPr>
        <p:spPr bwMode="auto">
          <a:xfrm>
            <a:off x="36102732" y="24395214"/>
            <a:ext cx="27558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KY Biology (@ukybiology) | Twitter">
            <a:extLst>
              <a:ext uri="{FF2B5EF4-FFF2-40B4-BE49-F238E27FC236}">
                <a16:creationId xmlns:a16="http://schemas.microsoft.com/office/drawing/2014/main" id="{E6C7D5EB-BAB9-CA46-AEF8-EFBA8B4A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172" y="1353223"/>
            <a:ext cx="2047789" cy="20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2DBB5-3CF8-544B-9032-90EB1759F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1081" y="1597521"/>
            <a:ext cx="3745750" cy="1655318"/>
          </a:xfrm>
          <a:prstGeom prst="rect">
            <a:avLst/>
          </a:prstGeom>
        </p:spPr>
      </p:pic>
      <p:pic>
        <p:nvPicPr>
          <p:cNvPr id="28" name="Picture 910" descr="banner_nigms">
            <a:extLst>
              <a:ext uri="{FF2B5EF4-FFF2-40B4-BE49-F238E27FC236}">
                <a16:creationId xmlns:a16="http://schemas.microsoft.com/office/drawing/2014/main" id="{AFD3CF35-CEA2-0F4A-930E-376921EF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764" y="29297134"/>
            <a:ext cx="2353875" cy="616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EEFEEA-B888-4C7E-B91C-0511437262BB}"/>
              </a:ext>
            </a:extLst>
          </p:cNvPr>
          <p:cNvSpPr txBox="1"/>
          <p:nvPr/>
        </p:nvSpPr>
        <p:spPr>
          <a:xfrm>
            <a:off x="31228834" y="29906861"/>
            <a:ext cx="124536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reported in this publication was supported by an Institutional Development Award (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from the National Institute of General Medical Sciences of the National Institutes of Health under grant number P20GM103436.</a:t>
            </a:r>
          </a:p>
          <a:p>
            <a:pPr algn="l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was funded by the Elsa. U Pardee Foundation. Elsa U. Pardee Foundation grants are devoted to cancer research with awards given to over 300 different institutions across the United States since 1944. </a:t>
            </a:r>
          </a:p>
          <a:p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*Special thanks to members of my lab, including Dr. Duncan, Court Waterbury, Cameron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McHargue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Dr. Allen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A38E42-BB2F-4AB2-A839-857FBD76030A}"/>
              </a:ext>
            </a:extLst>
          </p:cNvPr>
          <p:cNvSpPr txBox="1"/>
          <p:nvPr/>
        </p:nvSpPr>
        <p:spPr>
          <a:xfrm>
            <a:off x="31625657" y="21276579"/>
            <a:ext cx="97874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RNAi treatment to observe 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methods of cutting to challenge regeneration of RNAi worms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gene transcripts of tissues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other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genes via RNAi</a:t>
            </a:r>
          </a:p>
        </p:txBody>
      </p:sp>
      <p:pic>
        <p:nvPicPr>
          <p:cNvPr id="2" name="Picture 2" descr="Brand &amp;amp; Visual Identity: Northern Kentucky University, Greater Cincinnati  Region">
            <a:extLst>
              <a:ext uri="{FF2B5EF4-FFF2-40B4-BE49-F238E27FC236}">
                <a16:creationId xmlns:a16="http://schemas.microsoft.com/office/drawing/2014/main" id="{F9E1D6BC-E1D6-4C1E-9D28-B6A57892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817" y="1289337"/>
            <a:ext cx="5785308" cy="21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960077-6BF3-40DD-8226-0DBD12A2F1B1}"/>
              </a:ext>
            </a:extLst>
          </p:cNvPr>
          <p:cNvSpPr txBox="1"/>
          <p:nvPr/>
        </p:nvSpPr>
        <p:spPr>
          <a:xfrm>
            <a:off x="504773" y="5938608"/>
            <a:ext cx="89239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Planarian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mediterranea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abundance of adult stem cells which allow for regeneration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Pluripotent stem cells can be used to study cancer biology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explain roles of known genes and discover function of unknown planarian genes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B55F87-4F11-4E9C-9A40-FDFFB9D146AA}"/>
              </a:ext>
            </a:extLst>
          </p:cNvPr>
          <p:cNvSpPr txBox="1"/>
          <p:nvPr/>
        </p:nvSpPr>
        <p:spPr>
          <a:xfrm>
            <a:off x="705041" y="19656665"/>
            <a:ext cx="79520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were cloned via dsRNA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RNAi in feedings to knockout genes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 uncut worms, standard cut on others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worms over next weeks</a:t>
            </a:r>
          </a:p>
        </p:txBody>
      </p:sp>
      <p:pic>
        <p:nvPicPr>
          <p:cNvPr id="5" name="Picture 4" descr="A picture containing dark&#10;&#10;Description automatically generated">
            <a:extLst>
              <a:ext uri="{FF2B5EF4-FFF2-40B4-BE49-F238E27FC236}">
                <a16:creationId xmlns:a16="http://schemas.microsoft.com/office/drawing/2014/main" id="{7ADDFE0D-D44B-48B5-A53C-93495EDF87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55675" y="8083751"/>
            <a:ext cx="3017520" cy="3017520"/>
          </a:xfrm>
          <a:prstGeom prst="rect">
            <a:avLst/>
          </a:prstGeom>
        </p:spPr>
      </p:pic>
      <p:pic>
        <p:nvPicPr>
          <p:cNvPr id="7" name="Picture 6" descr="A picture containing worm, dark&#10;&#10;Description automatically generated">
            <a:extLst>
              <a:ext uri="{FF2B5EF4-FFF2-40B4-BE49-F238E27FC236}">
                <a16:creationId xmlns:a16="http://schemas.microsoft.com/office/drawing/2014/main" id="{6F7356EB-8F85-451A-96C6-16A94C6971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78673" y="8082289"/>
            <a:ext cx="3017520" cy="3017520"/>
          </a:xfrm>
          <a:prstGeom prst="rect">
            <a:avLst/>
          </a:prstGeom>
        </p:spPr>
      </p:pic>
      <p:pic>
        <p:nvPicPr>
          <p:cNvPr id="11" name="Picture 10" descr="A picture containing worm, invertebrate, close&#10;&#10;Description automatically generated">
            <a:extLst>
              <a:ext uri="{FF2B5EF4-FFF2-40B4-BE49-F238E27FC236}">
                <a16:creationId xmlns:a16="http://schemas.microsoft.com/office/drawing/2014/main" id="{2CE4031C-8CEA-4592-8CFB-6B4EBE928C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26988" y="8082289"/>
            <a:ext cx="3017520" cy="3017520"/>
          </a:xfrm>
          <a:prstGeom prst="rect">
            <a:avLst/>
          </a:prstGeom>
        </p:spPr>
      </p:pic>
      <p:pic>
        <p:nvPicPr>
          <p:cNvPr id="13" name="Picture 12" descr="A picture containing worm, invertebrate, dark, close&#10;&#10;Description automatically generated">
            <a:extLst>
              <a:ext uri="{FF2B5EF4-FFF2-40B4-BE49-F238E27FC236}">
                <a16:creationId xmlns:a16="http://schemas.microsoft.com/office/drawing/2014/main" id="{5FA98FD5-CE36-4DE6-9EF1-3F01FEE65A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59921" y="12920444"/>
            <a:ext cx="3017520" cy="30175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D51D222-86D9-4944-832C-2DE64341F24B}"/>
              </a:ext>
            </a:extLst>
          </p:cNvPr>
          <p:cNvSpPr txBox="1"/>
          <p:nvPr/>
        </p:nvSpPr>
        <p:spPr>
          <a:xfrm>
            <a:off x="14505477" y="5825275"/>
            <a:ext cx="1421128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Phenotype seen after 22 days post RNAi in uncut 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set1-dR-3-2, set1-dR-54, set1-dR-61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endParaRPr lang="en-US" sz="3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cut worms that regenerated tail showed same phenotype in 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set1-dR-61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7E52033-C371-4422-9BD4-5C3956B6040F}"/>
              </a:ext>
            </a:extLst>
          </p:cNvPr>
          <p:cNvCxnSpPr>
            <a:cxnSpLocks/>
          </p:cNvCxnSpPr>
          <p:nvPr/>
        </p:nvCxnSpPr>
        <p:spPr>
          <a:xfrm flipV="1">
            <a:off x="42141615" y="20320064"/>
            <a:ext cx="0" cy="17207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76" name="Oval 2075">
            <a:extLst>
              <a:ext uri="{FF2B5EF4-FFF2-40B4-BE49-F238E27FC236}">
                <a16:creationId xmlns:a16="http://schemas.microsoft.com/office/drawing/2014/main" id="{6AC0D24C-A45B-43C2-A298-F5A8C101D85E}"/>
              </a:ext>
            </a:extLst>
          </p:cNvPr>
          <p:cNvSpPr/>
          <p:nvPr/>
        </p:nvSpPr>
        <p:spPr>
          <a:xfrm rot="17336245">
            <a:off x="42136771" y="22839984"/>
            <a:ext cx="400626" cy="15682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EC851D-81E5-44AA-8DEF-30C764E0D62E}"/>
              </a:ext>
            </a:extLst>
          </p:cNvPr>
          <p:cNvSpPr txBox="1"/>
          <p:nvPr/>
        </p:nvSpPr>
        <p:spPr>
          <a:xfrm>
            <a:off x="4323637" y="31177672"/>
            <a:ext cx="1043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E2021E-E3FA-414A-9533-8586DE7405A3}"/>
              </a:ext>
            </a:extLst>
          </p:cNvPr>
          <p:cNvSpPr txBox="1"/>
          <p:nvPr/>
        </p:nvSpPr>
        <p:spPr>
          <a:xfrm>
            <a:off x="9605765" y="26059828"/>
            <a:ext cx="2060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Cut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EE0345-AF2D-4D71-8295-DAC235132F74}"/>
              </a:ext>
            </a:extLst>
          </p:cNvPr>
          <p:cNvSpPr txBox="1"/>
          <p:nvPr/>
        </p:nvSpPr>
        <p:spPr>
          <a:xfrm>
            <a:off x="41060685" y="23586848"/>
            <a:ext cx="2274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Cut</a:t>
            </a:r>
          </a:p>
        </p:txBody>
      </p:sp>
      <p:pic>
        <p:nvPicPr>
          <p:cNvPr id="89" name="Picture 88" descr="A fish swimming in water&#10;&#10;Description automatically generated with low confidence">
            <a:extLst>
              <a:ext uri="{FF2B5EF4-FFF2-40B4-BE49-F238E27FC236}">
                <a16:creationId xmlns:a16="http://schemas.microsoft.com/office/drawing/2014/main" id="{3223CBD0-0434-421B-8626-3961BD7F9A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71785" y="12929454"/>
            <a:ext cx="3017520" cy="3008509"/>
          </a:xfrm>
          <a:prstGeom prst="rect">
            <a:avLst/>
          </a:prstGeom>
        </p:spPr>
      </p:pic>
      <p:pic>
        <p:nvPicPr>
          <p:cNvPr id="90" name="Picture 89" descr="A picture containing invertebrate, dark, close, staring&#10;&#10;Description automatically generated">
            <a:extLst>
              <a:ext uri="{FF2B5EF4-FFF2-40B4-BE49-F238E27FC236}">
                <a16:creationId xmlns:a16="http://schemas.microsoft.com/office/drawing/2014/main" id="{E24E25C4-53C2-4397-BA4D-11AD8968F2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83649" y="12920444"/>
            <a:ext cx="3017520" cy="3017520"/>
          </a:xfrm>
          <a:prstGeom prst="rect">
            <a:avLst/>
          </a:prstGeom>
        </p:spPr>
      </p:pic>
      <p:sp>
        <p:nvSpPr>
          <p:cNvPr id="91" name="Text Box 258">
            <a:extLst>
              <a:ext uri="{FF2B5EF4-FFF2-40B4-BE49-F238E27FC236}">
                <a16:creationId xmlns:a16="http://schemas.microsoft.com/office/drawing/2014/main" id="{594454C1-0E0D-4346-80F7-2461238A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7206" y="20314969"/>
            <a:ext cx="4306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  <a:p>
            <a:pPr algn="just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BC6A2E-5079-49A5-AFA7-FBFB31EF21D0}"/>
              </a:ext>
            </a:extLst>
          </p:cNvPr>
          <p:cNvSpPr txBox="1"/>
          <p:nvPr/>
        </p:nvSpPr>
        <p:spPr>
          <a:xfrm>
            <a:off x="24100659" y="11130678"/>
            <a:ext cx="376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set1-dR-3 (RNAi)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days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C17F4EF-2B81-48DD-B671-43D68D35513D}"/>
              </a:ext>
            </a:extLst>
          </p:cNvPr>
          <p:cNvSpPr txBox="1"/>
          <p:nvPr/>
        </p:nvSpPr>
        <p:spPr>
          <a:xfrm>
            <a:off x="20071128" y="11210839"/>
            <a:ext cx="2851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set1-dR-3-2 (RNAi)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days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89116AF-1EA3-4DE0-8930-060AEA5D2D1E}"/>
              </a:ext>
            </a:extLst>
          </p:cNvPr>
          <p:cNvSpPr txBox="1"/>
          <p:nvPr/>
        </p:nvSpPr>
        <p:spPr>
          <a:xfrm>
            <a:off x="15022971" y="11210838"/>
            <a:ext cx="376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days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FB67983-CABD-476C-816A-2EDA40FF15B9}"/>
              </a:ext>
            </a:extLst>
          </p:cNvPr>
          <p:cNvSpPr txBox="1"/>
          <p:nvPr/>
        </p:nvSpPr>
        <p:spPr>
          <a:xfrm>
            <a:off x="25761549" y="16044556"/>
            <a:ext cx="376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set1-dR-65 (RNAi)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days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FE12D1A-77EC-49EF-9A70-AF71DBB86282}"/>
              </a:ext>
            </a:extLst>
          </p:cNvPr>
          <p:cNvSpPr txBox="1"/>
          <p:nvPr/>
        </p:nvSpPr>
        <p:spPr>
          <a:xfrm>
            <a:off x="17660892" y="16044556"/>
            <a:ext cx="376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set1-dR-61 (RNAi)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days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1FB1C1-C643-4CB1-832E-89D89BA321DC}"/>
              </a:ext>
            </a:extLst>
          </p:cNvPr>
          <p:cNvSpPr txBox="1"/>
          <p:nvPr/>
        </p:nvSpPr>
        <p:spPr>
          <a:xfrm>
            <a:off x="13462652" y="16073751"/>
            <a:ext cx="376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set1-dR-54 (RNAi)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days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F9909E7-B281-4759-A1C5-79ACCA790AEE}"/>
              </a:ext>
            </a:extLst>
          </p:cNvPr>
          <p:cNvSpPr txBox="1"/>
          <p:nvPr/>
        </p:nvSpPr>
        <p:spPr>
          <a:xfrm>
            <a:off x="21344574" y="16008884"/>
            <a:ext cx="4495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set1-dR-61 (RNAi)</a:t>
            </a:r>
          </a:p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days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B5954F-103B-412D-BB53-584E0DCD9392}"/>
              </a:ext>
            </a:extLst>
          </p:cNvPr>
          <p:cNvSpPr txBox="1"/>
          <p:nvPr/>
        </p:nvSpPr>
        <p:spPr>
          <a:xfrm>
            <a:off x="504773" y="10575124"/>
            <a:ext cx="112507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8" indent="-285758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Set1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responsible for histone H3 K4 trimethylation (H3K4me3), which has been correlated with active transcription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Set1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target tumor suppressor genes were identified from wide peaks of H3K4me3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Target genes included: </a:t>
            </a:r>
            <a:r>
              <a:rPr lang="da-DK" sz="2800" i="1" dirty="0">
                <a:latin typeface="Arial" panose="020B0604020202020204" pitchFamily="34" charset="0"/>
                <a:cs typeface="Arial" panose="020B0604020202020204" pitchFamily="34" charset="0"/>
              </a:rPr>
              <a:t>set1-dR-3, set1-dR-3-2, set1-dR-54, set1-dR-61, set1-dR-65</a:t>
            </a:r>
          </a:p>
        </p:txBody>
      </p:sp>
      <p:sp>
        <p:nvSpPr>
          <p:cNvPr id="103" name="Text Box 10">
            <a:extLst>
              <a:ext uri="{FF2B5EF4-FFF2-40B4-BE49-F238E27FC236}">
                <a16:creationId xmlns:a16="http://schemas.microsoft.com/office/drawing/2014/main" id="{75596749-5C03-4E6F-A90F-9CA57386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809" y="18852654"/>
            <a:ext cx="87550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Cloning and </a:t>
            </a:r>
            <a:r>
              <a:rPr lang="en-US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RNAi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set1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target genes</a:t>
            </a:r>
          </a:p>
        </p:txBody>
      </p:sp>
      <p:sp>
        <p:nvSpPr>
          <p:cNvPr id="104" name="Text Box 10">
            <a:extLst>
              <a:ext uri="{FF2B5EF4-FFF2-40B4-BE49-F238E27FC236}">
                <a16:creationId xmlns:a16="http://schemas.microsoft.com/office/drawing/2014/main" id="{A4235257-EEB4-4E96-8278-F3DE631B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848" y="10193823"/>
            <a:ext cx="77835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Set1</a:t>
            </a:r>
            <a:r>
              <a:rPr lang="en-US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 and target genes 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B23402C-FDF7-4BB7-AEB1-5CC8B2F3AA11}"/>
              </a:ext>
            </a:extLst>
          </p:cNvPr>
          <p:cNvSpPr/>
          <p:nvPr/>
        </p:nvSpPr>
        <p:spPr>
          <a:xfrm>
            <a:off x="934102" y="13760554"/>
            <a:ext cx="1609429" cy="6042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Set1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1225483-4863-41CA-82C7-AE1C23667EEE}"/>
              </a:ext>
            </a:extLst>
          </p:cNvPr>
          <p:cNvSpPr/>
          <p:nvPr/>
        </p:nvSpPr>
        <p:spPr>
          <a:xfrm>
            <a:off x="4672674" y="15103609"/>
            <a:ext cx="802350" cy="46383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K4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7A3D79A-C4C9-4C25-88C9-95AD11E7FD3B}"/>
              </a:ext>
            </a:extLst>
          </p:cNvPr>
          <p:cNvSpPr/>
          <p:nvPr/>
        </p:nvSpPr>
        <p:spPr>
          <a:xfrm>
            <a:off x="4256907" y="14605517"/>
            <a:ext cx="273704" cy="2330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6A8E8C7-EC0F-47D2-A50E-2233327F030B}"/>
              </a:ext>
            </a:extLst>
          </p:cNvPr>
          <p:cNvCxnSpPr>
            <a:cxnSpLocks/>
          </p:cNvCxnSpPr>
          <p:nvPr/>
        </p:nvCxnSpPr>
        <p:spPr>
          <a:xfrm>
            <a:off x="2706009" y="14215300"/>
            <a:ext cx="1185354" cy="39021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3A0E3A6-9274-42BB-BEA2-397F737C6EC1}"/>
              </a:ext>
            </a:extLst>
          </p:cNvPr>
          <p:cNvSpPr txBox="1"/>
          <p:nvPr/>
        </p:nvSpPr>
        <p:spPr>
          <a:xfrm>
            <a:off x="3725674" y="14051247"/>
            <a:ext cx="149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Trimethyl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99DFA0-98C1-420A-BB28-25EE517F5CCF}"/>
              </a:ext>
            </a:extLst>
          </p:cNvPr>
          <p:cNvSpPr txBox="1"/>
          <p:nvPr/>
        </p:nvSpPr>
        <p:spPr>
          <a:xfrm>
            <a:off x="3286133" y="15777231"/>
            <a:ext cx="57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H3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3938C8F-58DA-4857-97F2-0C72625949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498705">
            <a:off x="6066674" y="4426260"/>
            <a:ext cx="9256182" cy="688773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6B7C154-5768-4733-9E4F-4B51FD0F960F}"/>
              </a:ext>
            </a:extLst>
          </p:cNvPr>
          <p:cNvSpPr/>
          <p:nvPr/>
        </p:nvSpPr>
        <p:spPr>
          <a:xfrm>
            <a:off x="228600" y="4147441"/>
            <a:ext cx="11864623" cy="5467810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2F08387-7441-49E6-AED7-ECC556F3EDE3}"/>
              </a:ext>
            </a:extLst>
          </p:cNvPr>
          <p:cNvSpPr/>
          <p:nvPr/>
        </p:nvSpPr>
        <p:spPr>
          <a:xfrm>
            <a:off x="227625" y="10004173"/>
            <a:ext cx="11865598" cy="8175574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250B2C-2309-40F7-8E03-4374CBE58AF7}"/>
              </a:ext>
            </a:extLst>
          </p:cNvPr>
          <p:cNvSpPr/>
          <p:nvPr/>
        </p:nvSpPr>
        <p:spPr>
          <a:xfrm>
            <a:off x="228600" y="18568322"/>
            <a:ext cx="11865598" cy="8232879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DAEBFFB-077A-4253-84E5-2EA53BB5F610}"/>
              </a:ext>
            </a:extLst>
          </p:cNvPr>
          <p:cNvSpPr/>
          <p:nvPr/>
        </p:nvSpPr>
        <p:spPr>
          <a:xfrm>
            <a:off x="31208944" y="4147440"/>
            <a:ext cx="12392546" cy="15704339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CF8705B-D724-41F4-9DF7-BB04F34B2AE0}"/>
              </a:ext>
            </a:extLst>
          </p:cNvPr>
          <p:cNvSpPr/>
          <p:nvPr/>
        </p:nvSpPr>
        <p:spPr>
          <a:xfrm>
            <a:off x="4039159" y="14625182"/>
            <a:ext cx="273704" cy="2330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DA27009-58F9-41BA-AE0C-11638D8985C3}"/>
              </a:ext>
            </a:extLst>
          </p:cNvPr>
          <p:cNvSpPr/>
          <p:nvPr/>
        </p:nvSpPr>
        <p:spPr>
          <a:xfrm>
            <a:off x="4099959" y="14769183"/>
            <a:ext cx="273704" cy="2330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D7461B5-FE02-46D1-ACFC-D8FDAC52987B}"/>
              </a:ext>
            </a:extLst>
          </p:cNvPr>
          <p:cNvSpPr txBox="1"/>
          <p:nvPr/>
        </p:nvSpPr>
        <p:spPr>
          <a:xfrm>
            <a:off x="9375150" y="8746433"/>
            <a:ext cx="2446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S. mediterranea</a:t>
            </a:r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635CDAE-50EE-4F4D-92BB-26B47C98E467}"/>
              </a:ext>
            </a:extLst>
          </p:cNvPr>
          <p:cNvSpPr/>
          <p:nvPr/>
        </p:nvSpPr>
        <p:spPr>
          <a:xfrm>
            <a:off x="12849879" y="18568322"/>
            <a:ext cx="17600557" cy="14174695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2E61C4-41CE-4E4D-BE88-B7902478EA8F}"/>
              </a:ext>
            </a:extLst>
          </p:cNvPr>
          <p:cNvSpPr/>
          <p:nvPr/>
        </p:nvSpPr>
        <p:spPr>
          <a:xfrm>
            <a:off x="31208944" y="20175756"/>
            <a:ext cx="12392546" cy="3971273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23AD46F-46EA-4F94-8AD8-184D88BF7E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1628" y="13240888"/>
            <a:ext cx="4953000" cy="4848225"/>
          </a:xfrm>
          <a:prstGeom prst="rect">
            <a:avLst/>
          </a:prstGeom>
        </p:spPr>
      </p:pic>
      <p:pic>
        <p:nvPicPr>
          <p:cNvPr id="121" name="Picture 120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F3275DA4-CB65-4624-8E59-57F65F03A3F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65025" y="28734859"/>
            <a:ext cx="1504776" cy="2377440"/>
          </a:xfrm>
          <a:prstGeom prst="rect">
            <a:avLst/>
          </a:prstGeom>
        </p:spPr>
      </p:pic>
      <p:pic>
        <p:nvPicPr>
          <p:cNvPr id="123" name="Picture 122" descr="A close up of a moon&#10;&#10;Description automatically generated with medium confidence">
            <a:extLst>
              <a:ext uri="{FF2B5EF4-FFF2-40B4-BE49-F238E27FC236}">
                <a16:creationId xmlns:a16="http://schemas.microsoft.com/office/drawing/2014/main" id="{103B1C1F-4532-44E7-9A65-E47BE93FE4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5832" y="28731850"/>
            <a:ext cx="1644318" cy="2377440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FDFCB877-D21C-4C2E-8D62-6EFE4F0B9636}"/>
              </a:ext>
            </a:extLst>
          </p:cNvPr>
          <p:cNvSpPr/>
          <p:nvPr/>
        </p:nvSpPr>
        <p:spPr>
          <a:xfrm>
            <a:off x="226279" y="27225668"/>
            <a:ext cx="11867919" cy="5517349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80D3C9D-8FF0-40DA-9502-2DF55007312B}"/>
              </a:ext>
            </a:extLst>
          </p:cNvPr>
          <p:cNvSpPr/>
          <p:nvPr/>
        </p:nvSpPr>
        <p:spPr>
          <a:xfrm>
            <a:off x="31208944" y="29303684"/>
            <a:ext cx="12392546" cy="3439333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5D41861-EC46-43BC-AE24-15657545BAB6}"/>
              </a:ext>
            </a:extLst>
          </p:cNvPr>
          <p:cNvSpPr/>
          <p:nvPr/>
        </p:nvSpPr>
        <p:spPr>
          <a:xfrm>
            <a:off x="31208944" y="24387259"/>
            <a:ext cx="12392546" cy="4663782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5D0EB15-67EF-4CBB-BB46-4998D5CF5F04}"/>
              </a:ext>
            </a:extLst>
          </p:cNvPr>
          <p:cNvSpPr txBox="1"/>
          <p:nvPr/>
        </p:nvSpPr>
        <p:spPr>
          <a:xfrm>
            <a:off x="3756562" y="24817442"/>
            <a:ext cx="1402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dsRNA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CC4C42-A6E6-4341-B97D-66C43E9E8EC2}"/>
              </a:ext>
            </a:extLst>
          </p:cNvPr>
          <p:cNvSpPr txBox="1"/>
          <p:nvPr/>
        </p:nvSpPr>
        <p:spPr>
          <a:xfrm>
            <a:off x="6809104" y="31143507"/>
            <a:ext cx="1059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9367F0-5220-42E5-A68B-77AA9AD85E30}"/>
              </a:ext>
            </a:extLst>
          </p:cNvPr>
          <p:cNvSpPr txBox="1"/>
          <p:nvPr/>
        </p:nvSpPr>
        <p:spPr>
          <a:xfrm>
            <a:off x="9310140" y="31162400"/>
            <a:ext cx="1249303" cy="47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ool, close&#10;&#10;Description automatically generated">
            <a:extLst>
              <a:ext uri="{FF2B5EF4-FFF2-40B4-BE49-F238E27FC236}">
                <a16:creationId xmlns:a16="http://schemas.microsoft.com/office/drawing/2014/main" id="{0C0C9A1C-859B-4080-BED8-91DE64A400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21131" y="28425591"/>
            <a:ext cx="1059308" cy="3037163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681AC96-B581-4478-A987-9E6976005C9F}"/>
              </a:ext>
            </a:extLst>
          </p:cNvPr>
          <p:cNvCxnSpPr>
            <a:cxnSpLocks/>
          </p:cNvCxnSpPr>
          <p:nvPr/>
        </p:nvCxnSpPr>
        <p:spPr>
          <a:xfrm flipH="1">
            <a:off x="4225010" y="29369346"/>
            <a:ext cx="7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E3E270E-9CC7-43CA-800B-A02ADBD8B909}"/>
              </a:ext>
            </a:extLst>
          </p:cNvPr>
          <p:cNvCxnSpPr>
            <a:cxnSpLocks/>
          </p:cNvCxnSpPr>
          <p:nvPr/>
        </p:nvCxnSpPr>
        <p:spPr>
          <a:xfrm flipH="1">
            <a:off x="4225010" y="30359946"/>
            <a:ext cx="7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605449-7D7D-40A6-9412-4058D94AF037}"/>
              </a:ext>
            </a:extLst>
          </p:cNvPr>
          <p:cNvCxnSpPr>
            <a:cxnSpLocks/>
          </p:cNvCxnSpPr>
          <p:nvPr/>
        </p:nvCxnSpPr>
        <p:spPr>
          <a:xfrm flipV="1">
            <a:off x="3002114" y="30392843"/>
            <a:ext cx="944356" cy="41784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9F0538C0-319E-4130-93DE-7A9263C77AF1}"/>
              </a:ext>
            </a:extLst>
          </p:cNvPr>
          <p:cNvSpPr txBox="1"/>
          <p:nvPr/>
        </p:nvSpPr>
        <p:spPr>
          <a:xfrm>
            <a:off x="1432829" y="31599268"/>
            <a:ext cx="1717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set1-dR-61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0BEF1C-ED88-4E5F-88A2-39D04CB606EB}"/>
              </a:ext>
            </a:extLst>
          </p:cNvPr>
          <p:cNvSpPr/>
          <p:nvPr/>
        </p:nvSpPr>
        <p:spPr>
          <a:xfrm>
            <a:off x="1056238" y="22693189"/>
            <a:ext cx="1798136" cy="18158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Arc 2068">
            <a:extLst>
              <a:ext uri="{FF2B5EF4-FFF2-40B4-BE49-F238E27FC236}">
                <a16:creationId xmlns:a16="http://schemas.microsoft.com/office/drawing/2014/main" id="{545BB143-2C14-4A2B-85AC-697E2C890791}"/>
              </a:ext>
            </a:extLst>
          </p:cNvPr>
          <p:cNvSpPr/>
          <p:nvPr/>
        </p:nvSpPr>
        <p:spPr>
          <a:xfrm>
            <a:off x="1063250" y="22691603"/>
            <a:ext cx="1787851" cy="1815882"/>
          </a:xfrm>
          <a:prstGeom prst="arc">
            <a:avLst>
              <a:gd name="adj1" fmla="val 16120019"/>
              <a:gd name="adj2" fmla="val 21567354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14AA662D-69B7-4C48-AE64-11595E5AFD17}"/>
              </a:ext>
            </a:extLst>
          </p:cNvPr>
          <p:cNvCxnSpPr>
            <a:cxnSpLocks/>
          </p:cNvCxnSpPr>
          <p:nvPr/>
        </p:nvCxnSpPr>
        <p:spPr>
          <a:xfrm flipV="1">
            <a:off x="1941701" y="22480739"/>
            <a:ext cx="0" cy="2218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Arrow Connector 2077">
            <a:extLst>
              <a:ext uri="{FF2B5EF4-FFF2-40B4-BE49-F238E27FC236}">
                <a16:creationId xmlns:a16="http://schemas.microsoft.com/office/drawing/2014/main" id="{50C1E98F-91AC-43DA-ACE8-84582734BE78}"/>
              </a:ext>
            </a:extLst>
          </p:cNvPr>
          <p:cNvCxnSpPr/>
          <p:nvPr/>
        </p:nvCxnSpPr>
        <p:spPr>
          <a:xfrm>
            <a:off x="3018697" y="23472352"/>
            <a:ext cx="7253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F9E24A87-3FFE-40E3-8C92-E102AD252D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11266" y="22488040"/>
            <a:ext cx="984884" cy="2190263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E219305D-4A42-4F58-8FFF-3D588930EA4D}"/>
              </a:ext>
            </a:extLst>
          </p:cNvPr>
          <p:cNvSpPr txBox="1"/>
          <p:nvPr/>
        </p:nvSpPr>
        <p:spPr>
          <a:xfrm>
            <a:off x="10025735" y="22731455"/>
            <a:ext cx="919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B1BB4AD-353F-48AA-8214-104E80F2CBCB}"/>
              </a:ext>
            </a:extLst>
          </p:cNvPr>
          <p:cNvSpPr txBox="1"/>
          <p:nvPr/>
        </p:nvSpPr>
        <p:spPr>
          <a:xfrm>
            <a:off x="852813" y="24724172"/>
            <a:ext cx="2181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 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DC02F52-58DF-43B7-991E-59CA9E4B00FA}"/>
              </a:ext>
            </a:extLst>
          </p:cNvPr>
          <p:cNvCxnSpPr>
            <a:cxnSpLocks/>
          </p:cNvCxnSpPr>
          <p:nvPr/>
        </p:nvCxnSpPr>
        <p:spPr>
          <a:xfrm flipV="1">
            <a:off x="5075947" y="23459291"/>
            <a:ext cx="2226530" cy="130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BD286C8-68FA-496E-9FA3-673527500A84}"/>
              </a:ext>
            </a:extLst>
          </p:cNvPr>
          <p:cNvSpPr txBox="1"/>
          <p:nvPr/>
        </p:nvSpPr>
        <p:spPr>
          <a:xfrm>
            <a:off x="4704006" y="22272023"/>
            <a:ext cx="2965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with liver paste, feed 3 times over 2 weeks</a:t>
            </a: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1B96E703-2827-4CDB-8F5B-78BA7333951F}"/>
              </a:ext>
            </a:extLst>
          </p:cNvPr>
          <p:cNvCxnSpPr>
            <a:cxnSpLocks/>
          </p:cNvCxnSpPr>
          <p:nvPr/>
        </p:nvCxnSpPr>
        <p:spPr>
          <a:xfrm>
            <a:off x="9591432" y="24339463"/>
            <a:ext cx="1770793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696EE373-378D-4739-B985-67E2E477A46F}"/>
              </a:ext>
            </a:extLst>
          </p:cNvPr>
          <p:cNvCxnSpPr>
            <a:cxnSpLocks/>
          </p:cNvCxnSpPr>
          <p:nvPr/>
        </p:nvCxnSpPr>
        <p:spPr>
          <a:xfrm>
            <a:off x="9709068" y="25154789"/>
            <a:ext cx="1770793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088307A4-6E52-470E-926F-82F950F54FBC}"/>
              </a:ext>
            </a:extLst>
          </p:cNvPr>
          <p:cNvCxnSpPr>
            <a:cxnSpLocks/>
          </p:cNvCxnSpPr>
          <p:nvPr/>
        </p:nvCxnSpPr>
        <p:spPr>
          <a:xfrm flipV="1">
            <a:off x="8856619" y="22078238"/>
            <a:ext cx="720355" cy="3066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F158EFED-9946-4791-88F0-D37DE953D8E1}"/>
              </a:ext>
            </a:extLst>
          </p:cNvPr>
          <p:cNvCxnSpPr>
            <a:cxnSpLocks/>
          </p:cNvCxnSpPr>
          <p:nvPr/>
        </p:nvCxnSpPr>
        <p:spPr>
          <a:xfrm>
            <a:off x="8818969" y="24339463"/>
            <a:ext cx="726552" cy="35777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21E00EDA-9474-47A8-80D0-BFEE5651C78C}"/>
              </a:ext>
            </a:extLst>
          </p:cNvPr>
          <p:cNvSpPr txBox="1"/>
          <p:nvPr/>
        </p:nvSpPr>
        <p:spPr>
          <a:xfrm>
            <a:off x="8311815" y="21146688"/>
            <a:ext cx="1482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worms per gene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CBF2CDD-C266-4EE0-B2C0-5FA7B150B06A}"/>
              </a:ext>
            </a:extLst>
          </p:cNvPr>
          <p:cNvSpPr txBox="1"/>
          <p:nvPr/>
        </p:nvSpPr>
        <p:spPr>
          <a:xfrm>
            <a:off x="8091782" y="25154365"/>
            <a:ext cx="1728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worms per gene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B25515E-6032-42D1-B363-A5A11AF0A1F8}"/>
              </a:ext>
            </a:extLst>
          </p:cNvPr>
          <p:cNvCxnSpPr>
            <a:cxnSpLocks/>
          </p:cNvCxnSpPr>
          <p:nvPr/>
        </p:nvCxnSpPr>
        <p:spPr>
          <a:xfrm flipH="1">
            <a:off x="1039964" y="29221666"/>
            <a:ext cx="23283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58E9AC5-D999-4674-8390-6691AC76A3BC}"/>
              </a:ext>
            </a:extLst>
          </p:cNvPr>
          <p:cNvCxnSpPr>
            <a:cxnSpLocks/>
          </p:cNvCxnSpPr>
          <p:nvPr/>
        </p:nvCxnSpPr>
        <p:spPr>
          <a:xfrm flipH="1">
            <a:off x="1032250" y="30440866"/>
            <a:ext cx="23283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1026" descr="A white object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BD94128E-A4D0-471B-837A-B2F6B4999AE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29440" y="28731850"/>
            <a:ext cx="1483534" cy="2377440"/>
          </a:xfrm>
          <a:prstGeom prst="rect">
            <a:avLst/>
          </a:prstGeom>
        </p:spPr>
      </p:pic>
      <p:pic>
        <p:nvPicPr>
          <p:cNvPr id="1029" name="Picture 1028" descr="Text&#10;&#10;Description automatically generated">
            <a:extLst>
              <a:ext uri="{FF2B5EF4-FFF2-40B4-BE49-F238E27FC236}">
                <a16:creationId xmlns:a16="http://schemas.microsoft.com/office/drawing/2014/main" id="{F68B8170-8651-4270-84A2-D30320B3D2D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773" y="1292307"/>
            <a:ext cx="5171699" cy="2028458"/>
          </a:xfrm>
          <a:prstGeom prst="rect">
            <a:avLst/>
          </a:prstGeom>
        </p:spPr>
      </p:pic>
      <p:pic>
        <p:nvPicPr>
          <p:cNvPr id="1031" name="Picture 1030" descr="A crescent moon in a black sky&#10;&#10;Description automatically generated with low confidence">
            <a:extLst>
              <a:ext uri="{FF2B5EF4-FFF2-40B4-BE49-F238E27FC236}">
                <a16:creationId xmlns:a16="http://schemas.microsoft.com/office/drawing/2014/main" id="{2CA75E64-E988-4DDB-AA76-59CF5F673C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064869" y="12926156"/>
            <a:ext cx="3017520" cy="301752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8725472-4B08-44E8-80CC-2A0CDF9720A4}"/>
              </a:ext>
            </a:extLst>
          </p:cNvPr>
          <p:cNvSpPr/>
          <p:nvPr/>
        </p:nvSpPr>
        <p:spPr>
          <a:xfrm>
            <a:off x="23681474" y="23621418"/>
            <a:ext cx="1088154" cy="1000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B4430015-8C46-48DC-B796-CBA331EE0CA0}"/>
              </a:ext>
            </a:extLst>
          </p:cNvPr>
          <p:cNvSpPr/>
          <p:nvPr/>
        </p:nvSpPr>
        <p:spPr>
          <a:xfrm>
            <a:off x="12849825" y="4147440"/>
            <a:ext cx="17530155" cy="14032307"/>
          </a:xfrm>
          <a:prstGeom prst="rect">
            <a:avLst/>
          </a:prstGeom>
          <a:noFill/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29E71839-0B44-48FC-89DD-6BB6235B3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081" y="22214668"/>
            <a:ext cx="1002130" cy="2833607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3F5C7732-A196-4C32-85DF-6E95F2902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1207" y="19854995"/>
            <a:ext cx="1002130" cy="2833607"/>
          </a:xfrm>
          <a:prstGeom prst="rect">
            <a:avLst/>
          </a:prstGeom>
        </p:spPr>
      </p:pic>
      <p:pic>
        <p:nvPicPr>
          <p:cNvPr id="239" name="Picture 238" descr="A picture containing dark&#10;&#10;Description automatically generated">
            <a:extLst>
              <a:ext uri="{FF2B5EF4-FFF2-40B4-BE49-F238E27FC236}">
                <a16:creationId xmlns:a16="http://schemas.microsoft.com/office/drawing/2014/main" id="{19077868-8ADA-4CA0-BE2E-BF9909A0BB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55675" y="8082289"/>
            <a:ext cx="3017520" cy="3017520"/>
          </a:xfrm>
          <a:prstGeom prst="rect">
            <a:avLst/>
          </a:prstGeom>
        </p:spPr>
      </p:pic>
      <p:pic>
        <p:nvPicPr>
          <p:cNvPr id="240" name="Picture 239" descr="A picture containing invertebrate, dark, close, staring&#10;&#10;Description automatically generated">
            <a:extLst>
              <a:ext uri="{FF2B5EF4-FFF2-40B4-BE49-F238E27FC236}">
                <a16:creationId xmlns:a16="http://schemas.microsoft.com/office/drawing/2014/main" id="{FE12C04F-D1A6-40B2-AB71-62F4E7E52F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83649" y="12918982"/>
            <a:ext cx="3017520" cy="3017520"/>
          </a:xfrm>
          <a:prstGeom prst="rect">
            <a:avLst/>
          </a:prstGeom>
        </p:spPr>
      </p:pic>
      <p:pic>
        <p:nvPicPr>
          <p:cNvPr id="241" name="Picture 240" descr="A picture containing worm, dark&#10;&#10;Description automatically generated">
            <a:extLst>
              <a:ext uri="{FF2B5EF4-FFF2-40B4-BE49-F238E27FC236}">
                <a16:creationId xmlns:a16="http://schemas.microsoft.com/office/drawing/2014/main" id="{2D10DB38-57B3-48EB-87CA-6226AD291D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78673" y="8080827"/>
            <a:ext cx="3017520" cy="3017520"/>
          </a:xfrm>
          <a:prstGeom prst="rect">
            <a:avLst/>
          </a:prstGeom>
        </p:spPr>
      </p:pic>
      <p:pic>
        <p:nvPicPr>
          <p:cNvPr id="243" name="Picture 242" descr="A picture containing worm, invertebrate, dark, close&#10;&#10;Description automatically generated">
            <a:extLst>
              <a:ext uri="{FF2B5EF4-FFF2-40B4-BE49-F238E27FC236}">
                <a16:creationId xmlns:a16="http://schemas.microsoft.com/office/drawing/2014/main" id="{66A85A78-40F4-4E1E-B690-9D89ECE9BF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59921" y="12918982"/>
            <a:ext cx="3017520" cy="3017520"/>
          </a:xfrm>
          <a:prstGeom prst="rect">
            <a:avLst/>
          </a:prstGeom>
        </p:spPr>
      </p:pic>
      <p:pic>
        <p:nvPicPr>
          <p:cNvPr id="244" name="Picture 243" descr="A crescent moon in a black sky&#10;&#10;Description automatically generated with low confidence">
            <a:extLst>
              <a:ext uri="{FF2B5EF4-FFF2-40B4-BE49-F238E27FC236}">
                <a16:creationId xmlns:a16="http://schemas.microsoft.com/office/drawing/2014/main" id="{C4DDEB3C-4D80-4536-96E8-A978141C10F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064869" y="12924694"/>
            <a:ext cx="3017520" cy="3017520"/>
          </a:xfrm>
          <a:prstGeom prst="rect">
            <a:avLst/>
          </a:prstGeom>
        </p:spPr>
      </p:pic>
      <p:pic>
        <p:nvPicPr>
          <p:cNvPr id="245" name="Picture 244" descr="A picture containing dark&#10;&#10;Description automatically generated">
            <a:extLst>
              <a:ext uri="{FF2B5EF4-FFF2-40B4-BE49-F238E27FC236}">
                <a16:creationId xmlns:a16="http://schemas.microsoft.com/office/drawing/2014/main" id="{1FAF02CF-2006-4954-A605-58D004C9F1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55675" y="8080827"/>
            <a:ext cx="3017520" cy="3017520"/>
          </a:xfrm>
          <a:prstGeom prst="rect">
            <a:avLst/>
          </a:prstGeom>
        </p:spPr>
      </p:pic>
      <p:pic>
        <p:nvPicPr>
          <p:cNvPr id="246" name="Picture 245" descr="A picture containing invertebrate, dark, close, staring&#10;&#10;Description automatically generated">
            <a:extLst>
              <a:ext uri="{FF2B5EF4-FFF2-40B4-BE49-F238E27FC236}">
                <a16:creationId xmlns:a16="http://schemas.microsoft.com/office/drawing/2014/main" id="{7933C2DC-609B-4190-817C-292CF50F2F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83649" y="12917520"/>
            <a:ext cx="3017520" cy="3017520"/>
          </a:xfrm>
          <a:prstGeom prst="rect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614514FA-33AF-4542-BC65-ACD911871F3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481830" y="5554636"/>
            <a:ext cx="5588631" cy="4436689"/>
          </a:xfrm>
          <a:prstGeom prst="rect">
            <a:avLst/>
          </a:prstGeom>
        </p:spPr>
      </p:pic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09B8005-C78E-436C-AB41-4F7A76571B55}"/>
              </a:ext>
            </a:extLst>
          </p:cNvPr>
          <p:cNvCxnSpPr>
            <a:cxnSpLocks/>
          </p:cNvCxnSpPr>
          <p:nvPr/>
        </p:nvCxnSpPr>
        <p:spPr>
          <a:xfrm flipH="1" flipV="1">
            <a:off x="41667052" y="22236346"/>
            <a:ext cx="344587" cy="3272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F961962F-6BC2-4CBB-8B3C-C7E94069E029}"/>
              </a:ext>
            </a:extLst>
          </p:cNvPr>
          <p:cNvCxnSpPr>
            <a:cxnSpLocks/>
          </p:cNvCxnSpPr>
          <p:nvPr/>
        </p:nvCxnSpPr>
        <p:spPr>
          <a:xfrm flipH="1">
            <a:off x="41667052" y="22563583"/>
            <a:ext cx="344589" cy="2727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8D060B5-9C6C-4662-80EF-86ECCA102855}"/>
              </a:ext>
            </a:extLst>
          </p:cNvPr>
          <p:cNvSpPr txBox="1"/>
          <p:nvPr/>
        </p:nvSpPr>
        <p:spPr>
          <a:xfrm>
            <a:off x="33914816" y="4471417"/>
            <a:ext cx="1554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pharynx</a:t>
            </a:r>
            <a:endParaRPr lang="en-US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2FC046A-BAF3-4812-9728-53637D6B7E09}"/>
              </a:ext>
            </a:extLst>
          </p:cNvPr>
          <p:cNvSpPr txBox="1"/>
          <p:nvPr/>
        </p:nvSpPr>
        <p:spPr>
          <a:xfrm>
            <a:off x="32298048" y="5067384"/>
            <a:ext cx="1613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body</a:t>
            </a:r>
            <a:endParaRPr lang="en-US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D7C8EEBE-880A-426F-88BD-EF4B8C85DB45}"/>
              </a:ext>
            </a:extLst>
          </p:cNvPr>
          <p:cNvSpPr txBox="1"/>
          <p:nvPr/>
        </p:nvSpPr>
        <p:spPr>
          <a:xfrm>
            <a:off x="37918237" y="4826512"/>
            <a:ext cx="1579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body</a:t>
            </a:r>
            <a:endParaRPr lang="en-US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C05D3956-4B58-4AB8-AA97-6CDCF1C95B66}"/>
              </a:ext>
            </a:extLst>
          </p:cNvPr>
          <p:cNvSpPr txBox="1"/>
          <p:nvPr/>
        </p:nvSpPr>
        <p:spPr>
          <a:xfrm>
            <a:off x="39437609" y="4433554"/>
            <a:ext cx="1554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pharynx</a:t>
            </a:r>
            <a:endParaRPr lang="en-US" dirty="0"/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F01FA8D-EA9D-4D2E-8751-8C619DE7B9F1}"/>
              </a:ext>
            </a:extLst>
          </p:cNvPr>
          <p:cNvCxnSpPr>
            <a:cxnSpLocks/>
          </p:cNvCxnSpPr>
          <p:nvPr/>
        </p:nvCxnSpPr>
        <p:spPr>
          <a:xfrm>
            <a:off x="39099867" y="5622718"/>
            <a:ext cx="400982" cy="39747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D0D16C23-7644-431A-9EFD-0D04DC8EC673}"/>
              </a:ext>
            </a:extLst>
          </p:cNvPr>
          <p:cNvCxnSpPr>
            <a:cxnSpLocks/>
          </p:cNvCxnSpPr>
          <p:nvPr/>
        </p:nvCxnSpPr>
        <p:spPr>
          <a:xfrm>
            <a:off x="40127763" y="5211606"/>
            <a:ext cx="0" cy="6943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C8C381F1-BB47-4B23-8EEC-79819A90E2AA}"/>
              </a:ext>
            </a:extLst>
          </p:cNvPr>
          <p:cNvCxnSpPr>
            <a:cxnSpLocks/>
          </p:cNvCxnSpPr>
          <p:nvPr/>
        </p:nvCxnSpPr>
        <p:spPr>
          <a:xfrm>
            <a:off x="34631358" y="5242010"/>
            <a:ext cx="0" cy="6943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43F63CA4-F2D9-4448-B7D5-F27EAA8812D8}"/>
              </a:ext>
            </a:extLst>
          </p:cNvPr>
          <p:cNvCxnSpPr>
            <a:cxnSpLocks/>
          </p:cNvCxnSpPr>
          <p:nvPr/>
        </p:nvCxnSpPr>
        <p:spPr>
          <a:xfrm>
            <a:off x="33633387" y="5696652"/>
            <a:ext cx="361528" cy="37032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EF221653-05FD-4646-A846-E63C3061B6CC}"/>
              </a:ext>
            </a:extLst>
          </p:cNvPr>
          <p:cNvSpPr txBox="1"/>
          <p:nvPr/>
        </p:nvSpPr>
        <p:spPr>
          <a:xfrm>
            <a:off x="32766894" y="9976038"/>
            <a:ext cx="36481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set1-dR-54</a:t>
            </a:r>
          </a:p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cell expression 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4A510116-A374-4CFE-AC0D-ABF3752125E8}"/>
              </a:ext>
            </a:extLst>
          </p:cNvPr>
          <p:cNvSpPr txBox="1"/>
          <p:nvPr/>
        </p:nvSpPr>
        <p:spPr>
          <a:xfrm>
            <a:off x="38303704" y="9933709"/>
            <a:ext cx="36481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set1-dR-61</a:t>
            </a:r>
          </a:p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cell expression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C703043-5FDB-4D67-A1A6-C08564E63DFA}"/>
              </a:ext>
            </a:extLst>
          </p:cNvPr>
          <p:cNvSpPr txBox="1"/>
          <p:nvPr/>
        </p:nvSpPr>
        <p:spPr>
          <a:xfrm>
            <a:off x="32045167" y="14769183"/>
            <a:ext cx="113480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screenings suggest novel phenotype; penetrance varies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Set1-dR-54 and set1-dR-61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related to muscle cells</a:t>
            </a:r>
          </a:p>
          <a:p>
            <a:pPr marL="285758" indent="-28575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experiments needed to confirm phenotype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DCA7533-7153-44B4-8E64-9F0CF17A212C}"/>
              </a:ext>
            </a:extLst>
          </p:cNvPr>
          <p:cNvSpPr txBox="1"/>
          <p:nvPr/>
        </p:nvSpPr>
        <p:spPr>
          <a:xfrm>
            <a:off x="31275243" y="25139671"/>
            <a:ext cx="1225994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Duncan, E. M.,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Chitsazan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A. D., Seidel, C. W., &amp; Sánchez Alvarado, A. (2015). Set1 and MLL1/2 Target Distinct Sets of Functionally Different Genomic Loci In Vivo.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Cell reports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13(12), 2741–2755.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Plass M, Solana J, Wolf FA, Ayoub S,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Misios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A,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Glažar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P,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Obermayer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B, Theis FJ,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Kocks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C,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Rajewsky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N. (2018). Cell type atlas and lineage tree of a whole complex animal by single-cell transcriptomics. 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Science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360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(6391).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Rink J. C. (2013). Stem cell systems and regeneration in planaria.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Development genes and evolution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223(1-2), 67–84.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Rozanski, A., Moon, H.,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Brandl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H., Martín-Durán, J. M.,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Grohme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Hüttner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Bartscherer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K., Henry, I., &amp; Rink, J. C.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PlanMine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3.0—improvements to a mineable resource of flatworm biology and biodiversity </a:t>
            </a:r>
            <a:r>
              <a:rPr lang="en-US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Nucleic Acids Research, gky1070.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Scimone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L., Cote, L. E., &amp; </a:t>
            </a:r>
            <a:r>
              <a:rPr lang="en-US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Reddien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 W. (2017). Orthogonal muscle </a:t>
            </a:r>
            <a:r>
              <a:rPr lang="en-US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different instructive roles in planarian regeneration. </a:t>
            </a:r>
            <a:r>
              <a:rPr lang="en-US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551(7682), 623-628.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BF3F1-2382-4476-A98A-A84C716497E0}"/>
              </a:ext>
            </a:extLst>
          </p:cNvPr>
          <p:cNvSpPr txBox="1"/>
          <p:nvPr/>
        </p:nvSpPr>
        <p:spPr>
          <a:xfrm>
            <a:off x="24133186" y="27813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C010F75-73C9-4B4E-98EB-1E9629B337E3}"/>
              </a:ext>
            </a:extLst>
          </p:cNvPr>
          <p:cNvSpPr txBox="1"/>
          <p:nvPr/>
        </p:nvSpPr>
        <p:spPr>
          <a:xfrm>
            <a:off x="23681474" y="30810686"/>
            <a:ext cx="65233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set1-dR-54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 the same as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set1-dR-53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which was also described as Muscle LIM protein 1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E43481-F5AD-4A8C-B386-3CEC36D8DED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246881" y="16221094"/>
            <a:ext cx="8316672" cy="33644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ED0FB4-DD1C-4CE7-8ABA-799FDBD0F91E}"/>
              </a:ext>
            </a:extLst>
          </p:cNvPr>
          <p:cNvSpPr/>
          <p:nvPr/>
        </p:nvSpPr>
        <p:spPr>
          <a:xfrm>
            <a:off x="14540410" y="29565600"/>
            <a:ext cx="1994990" cy="14720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01C5E94-52E5-4062-98DC-18B4F38D9692}"/>
              </a:ext>
            </a:extLst>
          </p:cNvPr>
          <p:cNvSpPr/>
          <p:nvPr/>
        </p:nvSpPr>
        <p:spPr>
          <a:xfrm>
            <a:off x="16750210" y="24003001"/>
            <a:ext cx="1945184" cy="70346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1F7A16D-A34B-433F-AB7D-E8F30173BA41}"/>
              </a:ext>
            </a:extLst>
          </p:cNvPr>
          <p:cNvSpPr/>
          <p:nvPr/>
        </p:nvSpPr>
        <p:spPr>
          <a:xfrm>
            <a:off x="18945331" y="28799786"/>
            <a:ext cx="1945184" cy="22378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1455034-F71D-41DF-A92E-DC7981A30DB8}"/>
              </a:ext>
            </a:extLst>
          </p:cNvPr>
          <p:cNvSpPr/>
          <p:nvPr/>
        </p:nvSpPr>
        <p:spPr>
          <a:xfrm>
            <a:off x="21140452" y="28270771"/>
            <a:ext cx="1945184" cy="27525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E292C4D-341A-4F18-9551-389403A9F85A}"/>
              </a:ext>
            </a:extLst>
          </p:cNvPr>
          <p:cNvSpPr txBox="1"/>
          <p:nvPr/>
        </p:nvSpPr>
        <p:spPr>
          <a:xfrm>
            <a:off x="23697953" y="20507493"/>
            <a:ext cx="65233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set1-dR-3-2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ADP ribosylation factor (ARF)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set1-dR-54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LIM and SH3 domain protein 1 (LASP1)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set1-dR-61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Tyrosine-protein kinase / C-terminal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kinase (CSK)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set1-dR-65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TNF receptor-associated factor 6 (TRAF6)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7056</TotalTime>
  <Words>724</Words>
  <Application>Microsoft Office PowerPoint</Application>
  <PresentationFormat>Custom</PresentationFormat>
  <Paragraphs>89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uky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Zach Farrell</cp:lastModifiedBy>
  <cp:revision>109</cp:revision>
  <dcterms:created xsi:type="dcterms:W3CDTF">2003-04-18T21:20:32Z</dcterms:created>
  <dcterms:modified xsi:type="dcterms:W3CDTF">2021-07-27T20:08:55Z</dcterms:modified>
</cp:coreProperties>
</file>